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3" r:id="rId22"/>
    <p:sldId id="284" r:id="rId23"/>
    <p:sldId id="285" r:id="rId24"/>
    <p:sldId id="276" r:id="rId25"/>
    <p:sldId id="277" r:id="rId26"/>
    <p:sldId id="279" r:id="rId27"/>
    <p:sldId id="280" r:id="rId28"/>
    <p:sldId id="281" r:id="rId29"/>
    <p:sldId id="28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0"/>
    <p:restoredTop sz="94643"/>
  </p:normalViewPr>
  <p:slideViewPr>
    <p:cSldViewPr snapToGrid="0" snapToObjects="1">
      <p:cViewPr varScale="1">
        <p:scale>
          <a:sx n="118" d="100"/>
          <a:sy n="118" d="100"/>
        </p:scale>
        <p:origin x="216"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_tradnl"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_tradnl"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_tradnl" smtClean="0"/>
              <a:t>Arrastre la imagen al marcador de posición o haga clic en el icono para agregarla</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_tradnl"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_tradnl" smtClean="0"/>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_tradnl" smtClean="0"/>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_tradnl" smtClean="0"/>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_tradnl"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1/3/18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_tradnl"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_tradnl" smtClean="0"/>
              <a:t>Arrastre la imagen al marcador de posición o haga clic en el icono para agregarla</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_tradnl" smtClean="0"/>
              <a:t>Arrastre la imagen al marcador de posición o haga clic en el icono para agregarla</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_tradnl" smtClean="0"/>
              <a:t>Arrastre la imagen al marcador de posición o haga clic en el icono para agregarla</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1/3/18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_tradnl" smtClean="0"/>
              <a:t>Haga clic para modificar los estilos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_tradnl"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_tradnl" smtClean="0"/>
              <a:t>Haga clic para modificar los estilos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_tradnl" smtClean="0"/>
              <a:t>Haga clic para modificar los estilos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_tradnl"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los estilos de texto del patrón</a:t>
            </a:r>
          </a:p>
        </p:txBody>
      </p:sp>
      <p:sp>
        <p:nvSpPr>
          <p:cNvPr id="4" name="Date Placeholder 3"/>
          <p:cNvSpPr>
            <a:spLocks noGrp="1"/>
          </p:cNvSpPr>
          <p:nvPr>
            <p:ph type="dt" sz="half" idx="10"/>
          </p:nvPr>
        </p:nvSpPr>
        <p:spPr/>
        <p:txBody>
          <a:bodyPr/>
          <a:lstStyle/>
          <a:p>
            <a:fld id="{9796027F-7875-4030-9381-8BD8C4F21935}" type="datetimeFigureOut">
              <a:rPr lang="en-US" dirty="0"/>
              <a:t>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_tradnl" smtClean="0"/>
              <a:t>Haga clic para modificar los estilos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_tradnl" smtClean="0"/>
              <a:t>Haga clic para modificar los estilos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_tradnl" smtClean="0"/>
              <a:t>Haga clic para modificar los estilos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_tradnl" smtClean="0"/>
              <a:t>Haga clic para modificar los estilos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1/3/18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1/3/18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_tradnl"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_tradnl" smtClean="0"/>
              <a:t>Haga clic para modificar los estilos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los estilos de texto del patrón</a:t>
            </a:r>
          </a:p>
        </p:txBody>
      </p:sp>
      <p:sp>
        <p:nvSpPr>
          <p:cNvPr id="7" name="Date Placeholder 4"/>
          <p:cNvSpPr>
            <a:spLocks noGrp="1"/>
          </p:cNvSpPr>
          <p:nvPr>
            <p:ph type="dt" sz="half" idx="10"/>
          </p:nvPr>
        </p:nvSpPr>
        <p:spPr/>
        <p:txBody>
          <a:bodyPr/>
          <a:lstStyle/>
          <a:p>
            <a:fld id="{4509A250-FF31-4206-8172-F9D3106AACB1}" type="datetimeFigureOut">
              <a:rPr lang="en-US" dirty="0"/>
              <a:t>1/3/18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_tradnl"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_tradnl" smtClean="0"/>
              <a:t>Arrastre la imagen al marcador de posición o haga clic en el icono para agregarla</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_tradnl"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_tradnl" smtClean="0"/>
              <a:t>Haga clic para modificar los estilos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1/3/18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‹Nr.›</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_tradnl" dirty="0" smtClean="0"/>
              <a:t>Práctica Data 101</a:t>
            </a:r>
            <a:endParaRPr lang="es-ES_tradnl" dirty="0"/>
          </a:p>
        </p:txBody>
      </p:sp>
      <p:sp>
        <p:nvSpPr>
          <p:cNvPr id="3" name="Subtítulo 2"/>
          <p:cNvSpPr>
            <a:spLocks noGrp="1"/>
          </p:cNvSpPr>
          <p:nvPr>
            <p:ph type="subTitle" idx="1"/>
          </p:nvPr>
        </p:nvSpPr>
        <p:spPr/>
        <p:txBody>
          <a:bodyPr/>
          <a:lstStyle/>
          <a:p>
            <a:r>
              <a:rPr lang="es-ES_tradnl" dirty="0" smtClean="0"/>
              <a:t>José </a:t>
            </a:r>
            <a:r>
              <a:rPr lang="es-ES_tradnl" dirty="0" err="1" smtClean="0"/>
              <a:t>alberto</a:t>
            </a:r>
            <a:r>
              <a:rPr lang="es-ES_tradnl" dirty="0" smtClean="0"/>
              <a:t> </a:t>
            </a:r>
            <a:r>
              <a:rPr lang="es-ES_tradnl" dirty="0" err="1" smtClean="0"/>
              <a:t>sánchez</a:t>
            </a:r>
            <a:r>
              <a:rPr lang="es-ES_tradnl" dirty="0" smtClean="0"/>
              <a:t> nieto</a:t>
            </a:r>
            <a:endParaRPr lang="es-ES_tradnl" dirty="0"/>
          </a:p>
        </p:txBody>
      </p:sp>
    </p:spTree>
    <p:extLst>
      <p:ext uri="{BB962C8B-B14F-4D97-AF65-F5344CB8AC3E}">
        <p14:creationId xmlns:p14="http://schemas.microsoft.com/office/powerpoint/2010/main" val="471755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119743"/>
            <a:ext cx="9404723" cy="1034143"/>
          </a:xfrm>
        </p:spPr>
        <p:txBody>
          <a:bodyPr/>
          <a:lstStyle/>
          <a:p>
            <a:r>
              <a:rPr lang="es-ES_tradnl"/>
              <a:t>Modelo, carga y FK de Servicios </a:t>
            </a:r>
            <a:r>
              <a:rPr lang="es-ES_tradnl" smtClean="0"/>
              <a:t>3</a:t>
            </a:r>
            <a:endParaRPr lang="es-ES_tradnl"/>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240971"/>
            <a:ext cx="11669485" cy="5519058"/>
          </a:xfrm>
        </p:spPr>
      </p:pic>
    </p:spTree>
    <p:extLst>
      <p:ext uri="{BB962C8B-B14F-4D97-AF65-F5344CB8AC3E}">
        <p14:creationId xmlns:p14="http://schemas.microsoft.com/office/powerpoint/2010/main" val="66274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97972"/>
            <a:ext cx="9404723" cy="1066800"/>
          </a:xfrm>
        </p:spPr>
        <p:txBody>
          <a:bodyPr/>
          <a:lstStyle/>
          <a:p>
            <a:r>
              <a:rPr lang="es-ES_tradnl" dirty="0"/>
              <a:t>Modelo, carga y FK de Servicios </a:t>
            </a:r>
            <a:r>
              <a:rPr lang="es-ES_tradnl" dirty="0" smtClean="0"/>
              <a:t>4</a:t>
            </a:r>
            <a:endParaRPr lang="es-ES_tradnl"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4543" y="1371600"/>
            <a:ext cx="11353800" cy="5268686"/>
          </a:xfrm>
        </p:spPr>
      </p:pic>
    </p:spTree>
    <p:extLst>
      <p:ext uri="{BB962C8B-B14F-4D97-AF65-F5344CB8AC3E}">
        <p14:creationId xmlns:p14="http://schemas.microsoft.com/office/powerpoint/2010/main" val="83551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108857"/>
            <a:ext cx="9404723" cy="1045029"/>
          </a:xfrm>
        </p:spPr>
        <p:txBody>
          <a:bodyPr/>
          <a:lstStyle/>
          <a:p>
            <a:r>
              <a:rPr lang="es-ES_tradnl" dirty="0"/>
              <a:t>Modelo, carga y FK de Servicios </a:t>
            </a:r>
            <a:r>
              <a:rPr lang="es-ES_tradnl" dirty="0" smtClean="0"/>
              <a:t>5</a:t>
            </a:r>
            <a:endParaRPr lang="es-ES_tradnl"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0114" y="1284513"/>
            <a:ext cx="11451772" cy="5442857"/>
          </a:xfrm>
        </p:spPr>
      </p:pic>
    </p:spTree>
    <p:extLst>
      <p:ext uri="{BB962C8B-B14F-4D97-AF65-F5344CB8AC3E}">
        <p14:creationId xmlns:p14="http://schemas.microsoft.com/office/powerpoint/2010/main" val="1505997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119744"/>
            <a:ext cx="9404723" cy="1045028"/>
          </a:xfrm>
        </p:spPr>
        <p:txBody>
          <a:bodyPr/>
          <a:lstStyle/>
          <a:p>
            <a:r>
              <a:rPr lang="es-ES_tradnl"/>
              <a:t>Modelo, carga y FK de Servicios </a:t>
            </a:r>
            <a:r>
              <a:rPr lang="es-ES_tradnl" smtClean="0"/>
              <a:t>6</a:t>
            </a:r>
            <a:endParaRPr lang="es-ES_tradnl"/>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029" y="1273629"/>
            <a:ext cx="11549742" cy="5475514"/>
          </a:xfrm>
        </p:spPr>
      </p:pic>
    </p:spTree>
    <p:extLst>
      <p:ext uri="{BB962C8B-B14F-4D97-AF65-F5344CB8AC3E}">
        <p14:creationId xmlns:p14="http://schemas.microsoft.com/office/powerpoint/2010/main" val="920707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108857"/>
            <a:ext cx="9404723" cy="1045029"/>
          </a:xfrm>
        </p:spPr>
        <p:txBody>
          <a:bodyPr/>
          <a:lstStyle/>
          <a:p>
            <a:r>
              <a:rPr lang="es-ES_tradnl" dirty="0"/>
              <a:t>Modelo, carga y FK </a:t>
            </a:r>
            <a:r>
              <a:rPr lang="es-ES_tradnl"/>
              <a:t>de </a:t>
            </a:r>
            <a:r>
              <a:rPr lang="es-ES_tradnl" smtClean="0"/>
              <a:t>Facturas 1</a:t>
            </a:r>
            <a:endParaRPr lang="es-ES_tradnl"/>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5430" y="1328057"/>
            <a:ext cx="11386456" cy="5388429"/>
          </a:xfrm>
        </p:spPr>
      </p:pic>
    </p:spTree>
    <p:extLst>
      <p:ext uri="{BB962C8B-B14F-4D97-AF65-F5344CB8AC3E}">
        <p14:creationId xmlns:p14="http://schemas.microsoft.com/office/powerpoint/2010/main" val="741982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97972"/>
            <a:ext cx="9404723" cy="1066800"/>
          </a:xfrm>
        </p:spPr>
        <p:txBody>
          <a:bodyPr/>
          <a:lstStyle/>
          <a:p>
            <a:r>
              <a:rPr lang="es-ES_tradnl"/>
              <a:t>Modelo, carga y FK de </a:t>
            </a:r>
            <a:r>
              <a:rPr lang="es-ES_tradnl" smtClean="0"/>
              <a:t>Facturas 2</a:t>
            </a:r>
            <a:endParaRPr lang="es-ES_tradnl"/>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029" y="1306286"/>
            <a:ext cx="11636828" cy="5410200"/>
          </a:xfrm>
        </p:spPr>
      </p:pic>
    </p:spTree>
    <p:extLst>
      <p:ext uri="{BB962C8B-B14F-4D97-AF65-F5344CB8AC3E}">
        <p14:creationId xmlns:p14="http://schemas.microsoft.com/office/powerpoint/2010/main" val="916216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108858"/>
            <a:ext cx="9404723" cy="1055914"/>
          </a:xfrm>
        </p:spPr>
        <p:txBody>
          <a:bodyPr/>
          <a:lstStyle/>
          <a:p>
            <a:r>
              <a:rPr lang="es-ES_tradnl" dirty="0"/>
              <a:t>Modelo, carga y FK de </a:t>
            </a:r>
            <a:r>
              <a:rPr lang="es-ES_tradnl" dirty="0" smtClean="0"/>
              <a:t>Facturas 3</a:t>
            </a:r>
            <a:endParaRPr lang="es-ES_tradnl"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306286"/>
            <a:ext cx="11593285" cy="5334000"/>
          </a:xfrm>
        </p:spPr>
      </p:pic>
    </p:spTree>
    <p:extLst>
      <p:ext uri="{BB962C8B-B14F-4D97-AF65-F5344CB8AC3E}">
        <p14:creationId xmlns:p14="http://schemas.microsoft.com/office/powerpoint/2010/main" val="936512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97972"/>
            <a:ext cx="9404723" cy="1066800"/>
          </a:xfrm>
        </p:spPr>
        <p:txBody>
          <a:bodyPr/>
          <a:lstStyle/>
          <a:p>
            <a:r>
              <a:rPr lang="es-ES_tradnl"/>
              <a:t>Modelo, carga y FK de </a:t>
            </a:r>
            <a:r>
              <a:rPr lang="es-ES_tradnl" smtClean="0"/>
              <a:t>Llamadas 1</a:t>
            </a:r>
            <a:endParaRPr lang="es-ES_tradnl"/>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343" y="1426029"/>
            <a:ext cx="11408228" cy="5214257"/>
          </a:xfrm>
        </p:spPr>
      </p:pic>
    </p:spTree>
    <p:extLst>
      <p:ext uri="{BB962C8B-B14F-4D97-AF65-F5344CB8AC3E}">
        <p14:creationId xmlns:p14="http://schemas.microsoft.com/office/powerpoint/2010/main" val="903324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108858"/>
            <a:ext cx="9404723" cy="1055914"/>
          </a:xfrm>
        </p:spPr>
        <p:txBody>
          <a:bodyPr/>
          <a:lstStyle/>
          <a:p>
            <a:r>
              <a:rPr lang="es-ES_tradnl"/>
              <a:t>Modelo, carga y FK de </a:t>
            </a:r>
            <a:r>
              <a:rPr lang="es-ES_tradnl" smtClean="0"/>
              <a:t>Llamadas 2</a:t>
            </a:r>
            <a:endParaRPr lang="es-ES_tradnl"/>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914" y="1295400"/>
            <a:ext cx="11560629" cy="5421086"/>
          </a:xfrm>
        </p:spPr>
      </p:pic>
    </p:spTree>
    <p:extLst>
      <p:ext uri="{BB962C8B-B14F-4D97-AF65-F5344CB8AC3E}">
        <p14:creationId xmlns:p14="http://schemas.microsoft.com/office/powerpoint/2010/main" val="289746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108858"/>
            <a:ext cx="9404723" cy="1055914"/>
          </a:xfrm>
        </p:spPr>
        <p:txBody>
          <a:bodyPr/>
          <a:lstStyle/>
          <a:p>
            <a:r>
              <a:rPr lang="es-ES_tradnl" smtClean="0"/>
              <a:t>Diagrama ODS</a:t>
            </a:r>
            <a:endParaRPr lang="es-ES_tradnl"/>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971" y="1164773"/>
            <a:ext cx="11353800" cy="5617028"/>
          </a:xfrm>
        </p:spPr>
      </p:pic>
    </p:spTree>
    <p:extLst>
      <p:ext uri="{BB962C8B-B14F-4D97-AF65-F5344CB8AC3E}">
        <p14:creationId xmlns:p14="http://schemas.microsoft.com/office/powerpoint/2010/main" val="1976473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130630"/>
            <a:ext cx="9404723" cy="1012370"/>
          </a:xfrm>
        </p:spPr>
        <p:txBody>
          <a:bodyPr/>
          <a:lstStyle/>
          <a:p>
            <a:r>
              <a:rPr lang="es-ES_tradnl" dirty="0" smtClean="0"/>
              <a:t>Estudio STG_PRODUCTOS_CRM</a:t>
            </a:r>
            <a:endParaRPr lang="es-ES_tradnl" dirty="0"/>
          </a:p>
        </p:txBody>
      </p:sp>
      <p:pic>
        <p:nvPicPr>
          <p:cNvPr id="6" name="Marcador de contenido 5"/>
          <p:cNvPicPr>
            <a:picLocks noGrp="1" noChangeAspect="1"/>
          </p:cNvPicPr>
          <p:nvPr>
            <p:ph idx="1"/>
          </p:nvPr>
        </p:nvPicPr>
        <p:blipFill>
          <a:blip r:embed="rId2"/>
          <a:stretch>
            <a:fillRect/>
          </a:stretch>
        </p:blipFill>
        <p:spPr>
          <a:xfrm>
            <a:off x="1103313" y="1447800"/>
            <a:ext cx="8947150" cy="4592961"/>
          </a:xfrm>
          <a:prstGeom prst="rect">
            <a:avLst/>
          </a:prstGeom>
        </p:spPr>
      </p:pic>
    </p:spTree>
    <p:extLst>
      <p:ext uri="{BB962C8B-B14F-4D97-AF65-F5344CB8AC3E}">
        <p14:creationId xmlns:p14="http://schemas.microsoft.com/office/powerpoint/2010/main" val="1264351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108858"/>
            <a:ext cx="9404723" cy="1055914"/>
          </a:xfrm>
        </p:spPr>
        <p:txBody>
          <a:bodyPr/>
          <a:lstStyle/>
          <a:p>
            <a:r>
              <a:rPr lang="es-ES_tradnl" dirty="0" smtClean="0"/>
              <a:t>Preguntas Segunda </a:t>
            </a:r>
            <a:r>
              <a:rPr lang="es-ES_tradnl" smtClean="0"/>
              <a:t>parte Práctica</a:t>
            </a:r>
            <a:endParaRPr lang="es-ES_tradnl"/>
          </a:p>
        </p:txBody>
      </p:sp>
      <p:sp>
        <p:nvSpPr>
          <p:cNvPr id="3" name="Marcador de contenido 2"/>
          <p:cNvSpPr>
            <a:spLocks noGrp="1"/>
          </p:cNvSpPr>
          <p:nvPr>
            <p:ph idx="1"/>
          </p:nvPr>
        </p:nvSpPr>
        <p:spPr>
          <a:xfrm>
            <a:off x="370114" y="1382486"/>
            <a:ext cx="11342915" cy="1926771"/>
          </a:xfrm>
        </p:spPr>
        <p:txBody>
          <a:bodyPr/>
          <a:lstStyle/>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r>
              <a:rPr lang="es-ES_tradnl" dirty="0" smtClean="0"/>
              <a:t>¿Porqué en el modelo de direcciones están en la misma tabla las ciudades y los estados?, y no están separadas en dos tablas por jerarquía.</a:t>
            </a:r>
          </a:p>
          <a:p>
            <a:pPr marL="857250" lvl="1" indent="-457200" defTabSz="914400">
              <a:spcBef>
                <a:spcPts val="0"/>
              </a:spcBef>
              <a:buClrTx/>
              <a:buSzTx/>
              <a:buFont typeface="Arial" charset="0"/>
              <a:buChar char="•"/>
            </a:pPr>
            <a:r>
              <a:rPr lang="es-ES_tradnl" dirty="0" smtClean="0"/>
              <a:t>La misma dirección puede aparecer en dos ciudades distintas y por ende los estados. Para poder obtener direcciones únicas se agrupan las ciudades y estados en una misma tabla. Todo ello es porque una dirección realmente es la unión de la propia dirección, la ciudad, el estado y el país dónde se encuentra.</a:t>
            </a:r>
            <a:endParaRPr lang="es-ES_tradnl" dirty="0"/>
          </a:p>
        </p:txBody>
      </p:sp>
      <p:sp>
        <p:nvSpPr>
          <p:cNvPr id="4" name="CuadroTexto 3"/>
          <p:cNvSpPr txBox="1"/>
          <p:nvPr/>
        </p:nvSpPr>
        <p:spPr>
          <a:xfrm>
            <a:off x="370116" y="3853543"/>
            <a:ext cx="5399314" cy="2862322"/>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ODS_DM_AGENTES_CC		595</a:t>
            </a:r>
          </a:p>
          <a:p>
            <a:pPr marL="285750" marR="0" lvl="0" indent="-28575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 ODS_DM_CANALES			6</a:t>
            </a:r>
          </a:p>
          <a:p>
            <a:pPr marL="285750" marR="0" lvl="0" indent="-285750" defTabSz="914400" eaLnBrk="1" fontAlgn="auto" latinLnBrk="0" hangingPunct="1">
              <a:lnSpc>
                <a:spcPct val="100000"/>
              </a:lnSpc>
              <a:spcBef>
                <a:spcPts val="0"/>
              </a:spcBef>
              <a:spcAft>
                <a:spcPts val="0"/>
              </a:spcAft>
              <a:buClrTx/>
              <a:buSzTx/>
              <a:buFont typeface="Wingdings" charset="2"/>
              <a:buChar char="ü"/>
              <a:tabLst/>
              <a:defRPr/>
            </a:pPr>
            <a:r>
              <a:rPr lang="es-ES_tradnl" dirty="0"/>
              <a:t> </a:t>
            </a:r>
            <a:r>
              <a:rPr lang="es-ES_tradnl" dirty="0" smtClean="0"/>
              <a:t>ODS_DM_CICLOS_FACTURACION	4</a:t>
            </a:r>
          </a:p>
          <a:p>
            <a:pPr marL="285750" marR="0" lvl="0" indent="-285750" defTabSz="914400" eaLnBrk="1" fontAlgn="auto" latinLnBrk="0" hangingPunct="1">
              <a:lnSpc>
                <a:spcPct val="100000"/>
              </a:lnSpc>
              <a:spcBef>
                <a:spcPts val="0"/>
              </a:spcBef>
              <a:spcAft>
                <a:spcPts val="0"/>
              </a:spcAft>
              <a:buClrTx/>
              <a:buSzTx/>
              <a:buFont typeface="Wingdings" charset="2"/>
              <a:buChar char="ü"/>
              <a:tabLst/>
              <a:defRPr/>
            </a:pPr>
            <a:r>
              <a:rPr lang="es-ES_tradnl" dirty="0"/>
              <a:t> </a:t>
            </a:r>
            <a:r>
              <a:rPr lang="es-ES_tradnl" dirty="0" smtClean="0"/>
              <a:t>ODS_DM_CIUDADES_ESTADOS	158</a:t>
            </a:r>
          </a:p>
          <a:p>
            <a:pPr marL="285750" marR="0" lvl="0" indent="-285750" defTabSz="914400" eaLnBrk="1" fontAlgn="auto" latinLnBrk="0" hangingPunct="1">
              <a:lnSpc>
                <a:spcPct val="100000"/>
              </a:lnSpc>
              <a:spcBef>
                <a:spcPts val="0"/>
              </a:spcBef>
              <a:spcAft>
                <a:spcPts val="0"/>
              </a:spcAft>
              <a:buClrTx/>
              <a:buSzTx/>
              <a:buFont typeface="Wingdings" charset="2"/>
              <a:buChar char="ü"/>
              <a:tabLst/>
              <a:defRPr/>
            </a:pPr>
            <a:r>
              <a:rPr lang="es-ES_tradnl" dirty="0"/>
              <a:t> </a:t>
            </a:r>
            <a:r>
              <a:rPr lang="es-ES_tradnl" dirty="0" smtClean="0"/>
              <a:t>ODS_DM_COMPANYAS		385</a:t>
            </a:r>
          </a:p>
          <a:p>
            <a:pPr marL="285750" marR="0" lvl="0" indent="-285750" defTabSz="914400" eaLnBrk="1" fontAlgn="auto" latinLnBrk="0" hangingPunct="1">
              <a:lnSpc>
                <a:spcPct val="100000"/>
              </a:lnSpc>
              <a:spcBef>
                <a:spcPts val="0"/>
              </a:spcBef>
              <a:spcAft>
                <a:spcPts val="0"/>
              </a:spcAft>
              <a:buClrTx/>
              <a:buSzTx/>
              <a:buFont typeface="Wingdings" charset="2"/>
              <a:buChar char="ü"/>
              <a:tabLst/>
              <a:defRPr/>
            </a:pPr>
            <a:r>
              <a:rPr lang="es-ES_tradnl" dirty="0"/>
              <a:t> </a:t>
            </a:r>
            <a:r>
              <a:rPr lang="es-ES_tradnl" dirty="0" smtClean="0"/>
              <a:t>ODS_DM_DEPARTAMENTOS_CC	8</a:t>
            </a:r>
          </a:p>
          <a:p>
            <a:pPr marL="285750" marR="0" lvl="0" indent="-285750" defTabSz="914400" eaLnBrk="1" fontAlgn="auto" latinLnBrk="0" hangingPunct="1">
              <a:lnSpc>
                <a:spcPct val="100000"/>
              </a:lnSpc>
              <a:spcBef>
                <a:spcPts val="0"/>
              </a:spcBef>
              <a:spcAft>
                <a:spcPts val="0"/>
              </a:spcAft>
              <a:buClrTx/>
              <a:buSzTx/>
              <a:buFont typeface="Wingdings" charset="2"/>
              <a:buChar char="ü"/>
              <a:tabLst/>
              <a:defRPr/>
            </a:pPr>
            <a:r>
              <a:rPr lang="es-ES_tradnl" dirty="0"/>
              <a:t> </a:t>
            </a:r>
            <a:r>
              <a:rPr lang="es-ES_tradnl" dirty="0" smtClean="0"/>
              <a:t>ODS_DM_METODOS_PAGO		5</a:t>
            </a:r>
          </a:p>
          <a:p>
            <a:pPr marL="285750" marR="0" lvl="0" indent="-285750" defTabSz="914400" eaLnBrk="1" fontAlgn="auto" latinLnBrk="0" hangingPunct="1">
              <a:lnSpc>
                <a:spcPct val="100000"/>
              </a:lnSpc>
              <a:spcBef>
                <a:spcPts val="0"/>
              </a:spcBef>
              <a:spcAft>
                <a:spcPts val="0"/>
              </a:spcAft>
              <a:buClrTx/>
              <a:buSzTx/>
              <a:buFont typeface="Wingdings" charset="2"/>
              <a:buChar char="ü"/>
              <a:tabLst/>
              <a:defRPr/>
            </a:pPr>
            <a:r>
              <a:rPr lang="es-ES_tradnl" dirty="0"/>
              <a:t> </a:t>
            </a:r>
            <a:r>
              <a:rPr lang="es-ES_tradnl" dirty="0" smtClean="0"/>
              <a:t>ODS_DM_PAISES			3</a:t>
            </a:r>
          </a:p>
          <a:p>
            <a:pPr marL="285750" marR="0" lvl="0" indent="-285750" defTabSz="914400" eaLnBrk="1" fontAlgn="auto" latinLnBrk="0" hangingPunct="1">
              <a:lnSpc>
                <a:spcPct val="100000"/>
              </a:lnSpc>
              <a:spcBef>
                <a:spcPts val="0"/>
              </a:spcBef>
              <a:spcAft>
                <a:spcPts val="0"/>
              </a:spcAft>
              <a:buClrTx/>
              <a:buSzTx/>
              <a:buFont typeface="Wingdings" charset="2"/>
              <a:buChar char="ü"/>
              <a:tabLst/>
              <a:defRPr/>
            </a:pPr>
            <a:r>
              <a:rPr lang="es-ES_tradnl" dirty="0"/>
              <a:t> </a:t>
            </a:r>
            <a:r>
              <a:rPr lang="es-ES_tradnl" dirty="0" smtClean="0"/>
              <a:t>ODS_DM_PRODUCTOS		8</a:t>
            </a:r>
          </a:p>
          <a:p>
            <a:pPr marL="285750" marR="0" lvl="0" indent="-28575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 ODS_DM_PROFESIONES		197</a:t>
            </a:r>
          </a:p>
        </p:txBody>
      </p:sp>
      <p:sp>
        <p:nvSpPr>
          <p:cNvPr id="5" name="CuadroTexto 4"/>
          <p:cNvSpPr txBox="1"/>
          <p:nvPr/>
        </p:nvSpPr>
        <p:spPr>
          <a:xfrm>
            <a:off x="6553200" y="3973286"/>
            <a:ext cx="5159829" cy="1754326"/>
          </a:xfrm>
          <a:prstGeom prst="rect">
            <a:avLst/>
          </a:prstGeom>
          <a:noFill/>
        </p:spPr>
        <p:txBody>
          <a:bodyPr wrap="square" rtlCol="0">
            <a:spAutoFit/>
          </a:bodyPr>
          <a:lstStyle/>
          <a:p>
            <a:pPr marL="285750" indent="-285750">
              <a:buFont typeface="Wingdings" charset="2"/>
              <a:buChar char="ü"/>
            </a:pPr>
            <a:r>
              <a:rPr lang="es-ES_tradnl" dirty="0" smtClean="0"/>
              <a:t>ODS_DM_SEXOS					4</a:t>
            </a:r>
          </a:p>
          <a:p>
            <a:pPr marL="285750" indent="-285750">
              <a:buFont typeface="Wingdings" charset="2"/>
              <a:buChar char="ü"/>
            </a:pPr>
            <a:r>
              <a:rPr lang="es-ES_tradnl" dirty="0" smtClean="0"/>
              <a:t>ODS_HC_CLIENTES				20002</a:t>
            </a:r>
          </a:p>
          <a:p>
            <a:pPr marL="285750" indent="-285750">
              <a:buFont typeface="Wingdings" charset="2"/>
              <a:buChar char="ü"/>
            </a:pPr>
            <a:r>
              <a:rPr lang="es-ES_tradnl" dirty="0" smtClean="0"/>
              <a:t>ODS_HC_DIRECCIONES			95772</a:t>
            </a:r>
          </a:p>
          <a:p>
            <a:pPr marL="285750" indent="-285750">
              <a:buFont typeface="Wingdings" charset="2"/>
              <a:buChar char="ü"/>
            </a:pPr>
            <a:r>
              <a:rPr lang="es-ES_tradnl" dirty="0" smtClean="0"/>
              <a:t>ODS_HC_FACTURAS				420000</a:t>
            </a:r>
          </a:p>
          <a:p>
            <a:pPr marL="285750" indent="-285750">
              <a:buFont typeface="Wingdings" charset="2"/>
              <a:buChar char="ü"/>
            </a:pPr>
            <a:r>
              <a:rPr lang="es-ES_tradnl" dirty="0" smtClean="0"/>
              <a:t>ODS_HC_LLAMADAS				202717</a:t>
            </a:r>
          </a:p>
          <a:p>
            <a:pPr marL="285750" indent="-285750">
              <a:buFont typeface="Wingdings" charset="2"/>
              <a:buChar char="ü"/>
            </a:pPr>
            <a:r>
              <a:rPr lang="es-ES_tradnl" dirty="0" smtClean="0"/>
              <a:t>ODS_HC_SERVICIOS				78498</a:t>
            </a:r>
            <a:endParaRPr lang="es-ES_tradnl" dirty="0"/>
          </a:p>
        </p:txBody>
      </p:sp>
      <p:sp>
        <p:nvSpPr>
          <p:cNvPr id="6" name="CuadroTexto 5"/>
          <p:cNvSpPr txBox="1"/>
          <p:nvPr/>
        </p:nvSpPr>
        <p:spPr>
          <a:xfrm>
            <a:off x="370114" y="3548743"/>
            <a:ext cx="3613731" cy="369332"/>
          </a:xfrm>
          <a:prstGeom prst="rect">
            <a:avLst/>
          </a:prstGeom>
          <a:noFill/>
        </p:spPr>
        <p:txBody>
          <a:bodyPr wrap="square" rtlCol="0">
            <a:spAutoFit/>
          </a:bodyPr>
          <a:lstStyle/>
          <a:p>
            <a:r>
              <a:rPr lang="es-ES_tradnl" dirty="0" smtClean="0"/>
              <a:t>Conteo de registros:</a:t>
            </a:r>
            <a:endParaRPr lang="es-ES_tradnl" dirty="0"/>
          </a:p>
        </p:txBody>
      </p:sp>
    </p:spTree>
    <p:extLst>
      <p:ext uri="{BB962C8B-B14F-4D97-AF65-F5344CB8AC3E}">
        <p14:creationId xmlns:p14="http://schemas.microsoft.com/office/powerpoint/2010/main" val="2003459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141514"/>
            <a:ext cx="9404723" cy="1023257"/>
          </a:xfrm>
        </p:spPr>
        <p:txBody>
          <a:bodyPr/>
          <a:lstStyle/>
          <a:p>
            <a:r>
              <a:rPr lang="es-ES_tradnl" dirty="0" smtClean="0"/>
              <a:t>Pregunta Segunda </a:t>
            </a:r>
            <a:r>
              <a:rPr lang="es-ES_tradnl" smtClean="0"/>
              <a:t>parte Práctica 2</a:t>
            </a:r>
            <a:endParaRPr lang="es-ES_tradnl"/>
          </a:p>
        </p:txBody>
      </p:sp>
      <p:sp>
        <p:nvSpPr>
          <p:cNvPr id="3" name="Marcador de contenido 2"/>
          <p:cNvSpPr>
            <a:spLocks noGrp="1"/>
          </p:cNvSpPr>
          <p:nvPr>
            <p:ph idx="1"/>
          </p:nvPr>
        </p:nvSpPr>
        <p:spPr>
          <a:xfrm>
            <a:off x="1103312" y="1371600"/>
            <a:ext cx="8946541" cy="80554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s-ES_tradnl" dirty="0" smtClean="0"/>
              <a:t>Separar el campo DE_DIRECCION de la tabla direcciones en dos </a:t>
            </a:r>
          </a:p>
          <a:p>
            <a:pPr marL="0" marR="0" lvl="0" indent="0" defTabSz="914400" eaLnBrk="1" fontAlgn="auto" latinLnBrk="0" hangingPunct="1">
              <a:lnSpc>
                <a:spcPct val="100000"/>
              </a:lnSpc>
              <a:spcBef>
                <a:spcPts val="0"/>
              </a:spcBef>
              <a:spcAft>
                <a:spcPts val="0"/>
              </a:spcAft>
              <a:buClrTx/>
              <a:buSzTx/>
              <a:buFontTx/>
              <a:buNone/>
              <a:tabLst/>
              <a:defRPr/>
            </a:pPr>
            <a:r>
              <a:rPr lang="es-ES_tradnl" dirty="0" smtClean="0"/>
              <a:t>Campos: NOMBRE_VIA y NUM_VIA</a:t>
            </a:r>
            <a:endParaRPr lang="es-ES_tradnl"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0" y="2177143"/>
            <a:ext cx="11023375" cy="4535713"/>
          </a:xfrm>
          <a:prstGeom prst="rect">
            <a:avLst/>
          </a:prstGeom>
        </p:spPr>
      </p:pic>
    </p:spTree>
    <p:extLst>
      <p:ext uri="{BB962C8B-B14F-4D97-AF65-F5344CB8AC3E}">
        <p14:creationId xmlns:p14="http://schemas.microsoft.com/office/powerpoint/2010/main" val="2068590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97972"/>
            <a:ext cx="9404723" cy="1055914"/>
          </a:xfrm>
        </p:spPr>
        <p:txBody>
          <a:bodyPr/>
          <a:lstStyle/>
          <a:p>
            <a:r>
              <a:rPr lang="es-ES_tradnl" dirty="0" smtClean="0"/>
              <a:t>Tercera </a:t>
            </a:r>
            <a:r>
              <a:rPr lang="es-ES_tradnl" smtClean="0"/>
              <a:t>parte Práctica 1</a:t>
            </a:r>
            <a:endParaRPr lang="es-ES_tradnl" dirty="0"/>
          </a:p>
        </p:txBody>
      </p:sp>
      <p:sp>
        <p:nvSpPr>
          <p:cNvPr id="3" name="Marcador de contenido 2"/>
          <p:cNvSpPr>
            <a:spLocks noGrp="1"/>
          </p:cNvSpPr>
          <p:nvPr>
            <p:ph idx="1"/>
          </p:nvPr>
        </p:nvSpPr>
        <p:spPr>
          <a:xfrm>
            <a:off x="326572" y="1273629"/>
            <a:ext cx="11560628" cy="5388428"/>
          </a:xfrm>
        </p:spPr>
        <p:txBody>
          <a:bodyPr>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s-ES_tradnl" dirty="0" smtClean="0"/>
              <a:t>Data </a:t>
            </a:r>
            <a:r>
              <a:rPr lang="es-ES_tradnl" dirty="0" err="1" smtClean="0"/>
              <a:t>Quality</a:t>
            </a:r>
            <a:r>
              <a:rPr lang="es-ES_tradnl" dirty="0" smtClean="0"/>
              <a:t>:</a:t>
            </a:r>
          </a:p>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Los datos no deberían traer valores a </a:t>
            </a:r>
            <a:r>
              <a:rPr lang="es-ES_tradnl" dirty="0" err="1" smtClean="0"/>
              <a:t>null</a:t>
            </a:r>
            <a:r>
              <a:rPr lang="es-ES_tradnl" dirty="0" smtClean="0"/>
              <a:t>, es mejor rellenar siempre con un valor por defecto que esté consensuado para cada </a:t>
            </a:r>
            <a:r>
              <a:rPr lang="es-ES_tradnl" dirty="0" smtClean="0"/>
              <a:t>campo.</a:t>
            </a:r>
          </a:p>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No se debería permitir introducir en los operacionales datos incoherentes, con valores no apropiados</a:t>
            </a:r>
          </a:p>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Los campos que contienen claves relacionados con tablas Maestras sólo deben contener datos de esas tablas. </a:t>
            </a:r>
            <a:r>
              <a:rPr lang="es-ES_tradnl" dirty="0" err="1" smtClean="0"/>
              <a:t>Ej</a:t>
            </a:r>
            <a:r>
              <a:rPr lang="es-ES_tradnl" dirty="0" smtClean="0"/>
              <a:t>: Si creamos un servicio y le vamos a asignar el cliente que pidió el servicio, este cliente ya debe de existir en la tabla clientes y en el servicio sólo permitir seleccionarlo y nunca ponerlo a mano ya que por error de tecleo u otra cosa se introduzca un cliente que no exista en su tabla maestra.</a:t>
            </a:r>
          </a:p>
          <a:p>
            <a:pPr marL="0" marR="0" lvl="0" indent="0" defTabSz="914400" eaLnBrk="1" fontAlgn="auto" latinLnBrk="0" hangingPunct="1">
              <a:lnSpc>
                <a:spcPct val="100000"/>
              </a:lnSpc>
              <a:spcBef>
                <a:spcPts val="0"/>
              </a:spcBef>
              <a:spcAft>
                <a:spcPts val="0"/>
              </a:spcAft>
              <a:buClrTx/>
              <a:buSzTx/>
              <a:buNone/>
              <a:tabLst/>
              <a:defRPr/>
            </a:pPr>
            <a:endParaRPr lang="es-ES_tradnl" dirty="0" smtClean="0"/>
          </a:p>
          <a:p>
            <a:pPr marL="0" marR="0" lvl="0" indent="0" defTabSz="914400" eaLnBrk="1" fontAlgn="auto" latinLnBrk="0" hangingPunct="1">
              <a:lnSpc>
                <a:spcPct val="100000"/>
              </a:lnSpc>
              <a:spcBef>
                <a:spcPts val="0"/>
              </a:spcBef>
              <a:spcAft>
                <a:spcPts val="0"/>
              </a:spcAft>
              <a:buClrTx/>
              <a:buSzTx/>
              <a:buNone/>
              <a:tabLst/>
              <a:defRPr/>
            </a:pPr>
            <a:r>
              <a:rPr lang="es-ES_tradnl" dirty="0" smtClean="0"/>
              <a:t>Master </a:t>
            </a:r>
            <a:r>
              <a:rPr lang="es-ES_tradnl" dirty="0"/>
              <a:t>Data:</a:t>
            </a:r>
          </a:p>
          <a:p>
            <a:pPr marL="285750" indent="-285750">
              <a:buFont typeface="Wingdings" charset="2"/>
              <a:buChar char="ü"/>
            </a:pPr>
            <a:r>
              <a:rPr lang="es-ES_tradnl" dirty="0"/>
              <a:t>La creación de tablas “Maestro” consolidadas es fundamental para la integración y racionalización de los datos.</a:t>
            </a:r>
          </a:p>
          <a:p>
            <a:pPr marL="285750" indent="-285750">
              <a:buFont typeface="Wingdings" charset="2"/>
              <a:buChar char="ü"/>
            </a:pPr>
            <a:r>
              <a:rPr lang="es-ES_tradnl" dirty="0"/>
              <a:t>Lo lógico es que en los distintos operacionales: Facturas, </a:t>
            </a:r>
            <a:r>
              <a:rPr lang="es-ES_tradnl" dirty="0" err="1"/>
              <a:t>Crm</a:t>
            </a:r>
            <a:r>
              <a:rPr lang="es-ES_tradnl" dirty="0"/>
              <a:t>, </a:t>
            </a:r>
            <a:r>
              <a:rPr lang="es-ES_tradnl" dirty="0" err="1"/>
              <a:t>etc</a:t>
            </a:r>
            <a:r>
              <a:rPr lang="es-ES_tradnl" dirty="0"/>
              <a:t> la terminología y códigos sean los mismos, ejemplo: Sexo, no debería pasar que un sistema se defina cómo varón </a:t>
            </a:r>
            <a:r>
              <a:rPr lang="es-ES_tradnl" dirty="0" err="1"/>
              <a:t>ó</a:t>
            </a:r>
            <a:r>
              <a:rPr lang="es-ES_tradnl" dirty="0"/>
              <a:t> hembra y en otro cómo hombre y mujer.</a:t>
            </a:r>
          </a:p>
          <a:p>
            <a:pPr marL="285750" indent="-285750">
              <a:buFont typeface="Wingdings" charset="2"/>
              <a:buChar char="ü"/>
            </a:pPr>
            <a:r>
              <a:rPr lang="es-ES_tradnl" dirty="0"/>
              <a:t>Si esto no es posible hay que crear las tablas “Maestro” en las cuáles mediante transformaciones anteriores el dato quede reflejado de una </a:t>
            </a:r>
            <a:r>
              <a:rPr lang="es-ES_tradnl" dirty="0" err="1"/>
              <a:t>sóla</a:t>
            </a:r>
            <a:r>
              <a:rPr lang="es-ES_tradnl" dirty="0"/>
              <a:t> </a:t>
            </a:r>
            <a:r>
              <a:rPr lang="es-ES_tradnl" dirty="0" smtClean="0"/>
              <a:t>manera, de estas tablas ya consolidadas y conformadas es desde dónde se surtirá nuestro </a:t>
            </a:r>
            <a:r>
              <a:rPr lang="es-ES_tradnl" dirty="0" err="1" smtClean="0"/>
              <a:t>datawarehouse</a:t>
            </a:r>
            <a:r>
              <a:rPr lang="es-ES_tradnl" dirty="0" smtClean="0"/>
              <a:t>.</a:t>
            </a:r>
            <a:endParaRPr lang="es-ES_tradnl" dirty="0"/>
          </a:p>
          <a:p>
            <a:pPr marR="0" lvl="0" defTabSz="914400" eaLnBrk="1" fontAlgn="auto" latinLnBrk="0" hangingPunct="1">
              <a:lnSpc>
                <a:spcPct val="100000"/>
              </a:lnSpc>
              <a:spcBef>
                <a:spcPts val="0"/>
              </a:spcBef>
              <a:spcAft>
                <a:spcPts val="0"/>
              </a:spcAft>
              <a:buClrTx/>
              <a:buSzTx/>
              <a:buFont typeface="Wingdings" charset="2"/>
              <a:buChar char="ü"/>
              <a:tabLst/>
              <a:defRPr/>
            </a:pPr>
            <a:endParaRPr lang="es-ES_tradnl" dirty="0"/>
          </a:p>
          <a:p>
            <a:pPr marR="0" lvl="0" defTabSz="914400" eaLnBrk="1" fontAlgn="auto" latinLnBrk="0" hangingPunct="1">
              <a:lnSpc>
                <a:spcPct val="100000"/>
              </a:lnSpc>
              <a:spcBef>
                <a:spcPts val="0"/>
              </a:spcBef>
              <a:spcAft>
                <a:spcPts val="0"/>
              </a:spcAft>
              <a:buClrTx/>
              <a:buSzTx/>
              <a:buFont typeface="Wingdings" charset="2"/>
              <a:buChar char="ü"/>
              <a:tabLst/>
              <a:defRPr/>
            </a:pPr>
            <a:endParaRPr lang="es-ES_tradnl" dirty="0" smtClean="0"/>
          </a:p>
        </p:txBody>
      </p:sp>
    </p:spTree>
    <p:extLst>
      <p:ext uri="{BB962C8B-B14F-4D97-AF65-F5344CB8AC3E}">
        <p14:creationId xmlns:p14="http://schemas.microsoft.com/office/powerpoint/2010/main" val="915252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108857"/>
            <a:ext cx="9404723" cy="1045029"/>
          </a:xfrm>
        </p:spPr>
        <p:txBody>
          <a:bodyPr/>
          <a:lstStyle/>
          <a:p>
            <a:r>
              <a:rPr lang="es-ES_tradnl" smtClean="0"/>
              <a:t>Tercera parte Práctica 2</a:t>
            </a:r>
            <a:endParaRPr lang="es-ES_tradnl"/>
          </a:p>
        </p:txBody>
      </p:sp>
      <p:sp>
        <p:nvSpPr>
          <p:cNvPr id="3" name="Marcador de contenido 2"/>
          <p:cNvSpPr>
            <a:spLocks noGrp="1"/>
          </p:cNvSpPr>
          <p:nvPr>
            <p:ph idx="1"/>
          </p:nvPr>
        </p:nvSpPr>
        <p:spPr>
          <a:xfrm>
            <a:off x="402771" y="1338944"/>
            <a:ext cx="11419115" cy="4909456"/>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s-ES_tradnl" dirty="0" smtClean="0"/>
              <a:t>Data </a:t>
            </a:r>
            <a:r>
              <a:rPr lang="es-ES_tradnl" dirty="0" err="1" smtClean="0"/>
              <a:t>Modeling</a:t>
            </a:r>
            <a:r>
              <a:rPr lang="es-ES_tradnl" dirty="0" smtClean="0"/>
              <a:t> &amp; </a:t>
            </a:r>
            <a:r>
              <a:rPr lang="es-ES_tradnl" dirty="0" err="1" smtClean="0"/>
              <a:t>Design</a:t>
            </a:r>
            <a:endParaRPr lang="es-ES_tradnl" dirty="0" smtClean="0"/>
          </a:p>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Realmente hemos estado recreando un sistema transaccional con nuestro ODS, si los ficheros e información que vamos a importar ya es un reflejo de los operacionales y están conformados según los cánones (3FN) </a:t>
            </a:r>
            <a:r>
              <a:rPr lang="es-ES_tradnl" dirty="0" err="1" smtClean="0"/>
              <a:t>etc</a:t>
            </a:r>
            <a:r>
              <a:rPr lang="es-ES_tradnl" dirty="0" smtClean="0"/>
              <a:t>, dicha recreación no haría falta hacerla.</a:t>
            </a:r>
          </a:p>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El sistema quedaría:</a:t>
            </a:r>
          </a:p>
          <a:p>
            <a:pPr lvl="1" defTabSz="914400">
              <a:spcBef>
                <a:spcPts val="0"/>
              </a:spcBef>
              <a:buClrTx/>
              <a:buSzTx/>
              <a:buFont typeface="Arial" charset="0"/>
              <a:buChar char="•"/>
            </a:pPr>
            <a:r>
              <a:rPr lang="es-ES_tradnl" dirty="0" smtClean="0"/>
              <a:t>En el STAGE cargamos tal cuál y a partir de aquí entran los procesos de limpieza y conformación.</a:t>
            </a:r>
          </a:p>
          <a:p>
            <a:pPr lvl="1" defTabSz="914400">
              <a:spcBef>
                <a:spcPts val="0"/>
              </a:spcBef>
              <a:buClrTx/>
              <a:buSzTx/>
              <a:buFont typeface="Arial" charset="0"/>
              <a:buChar char="•"/>
            </a:pPr>
            <a:r>
              <a:rPr lang="es-ES_tradnl" dirty="0" smtClean="0"/>
              <a:t>Una vez terminado se actualiza el ODS, realmente es una actualización con los datos que necesitamos (que no tienen que ser los mismos que en el operacional) pero la estructura ya es desde el principio en 3FN </a:t>
            </a:r>
          </a:p>
          <a:p>
            <a:pPr lvl="1" defTabSz="914400">
              <a:spcBef>
                <a:spcPts val="0"/>
              </a:spcBef>
              <a:buClrTx/>
              <a:buSzTx/>
              <a:buFont typeface="Arial" charset="0"/>
              <a:buChar char="•"/>
            </a:pPr>
            <a:r>
              <a:rPr lang="es-ES_tradnl" dirty="0" smtClean="0"/>
              <a:t>Pasamos al DDS, aquí se conforman las dimensiones eligiendo algún tipo de SCD (</a:t>
            </a:r>
            <a:r>
              <a:rPr lang="es-ES_tradnl" dirty="0" err="1" smtClean="0"/>
              <a:t>slow</a:t>
            </a:r>
            <a:r>
              <a:rPr lang="es-ES_tradnl" dirty="0" smtClean="0"/>
              <a:t> </a:t>
            </a:r>
            <a:r>
              <a:rPr lang="es-ES_tradnl" dirty="0" err="1" smtClean="0"/>
              <a:t>change</a:t>
            </a:r>
            <a:r>
              <a:rPr lang="es-ES_tradnl" dirty="0" smtClean="0"/>
              <a:t> </a:t>
            </a:r>
            <a:r>
              <a:rPr lang="es-ES_tradnl" dirty="0" err="1" smtClean="0"/>
              <a:t>dimension</a:t>
            </a:r>
            <a:r>
              <a:rPr lang="es-ES_tradnl" dirty="0" smtClean="0"/>
              <a:t>) y las tablas de hechos con sus relaciones e índices.</a:t>
            </a:r>
            <a:endParaRPr lang="es-ES_tradnl" dirty="0"/>
          </a:p>
        </p:txBody>
      </p:sp>
    </p:spTree>
    <p:extLst>
      <p:ext uri="{BB962C8B-B14F-4D97-AF65-F5344CB8AC3E}">
        <p14:creationId xmlns:p14="http://schemas.microsoft.com/office/powerpoint/2010/main" val="354567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119744"/>
            <a:ext cx="9404723" cy="1045028"/>
          </a:xfrm>
        </p:spPr>
        <p:txBody>
          <a:bodyPr/>
          <a:lstStyle/>
          <a:p>
            <a:r>
              <a:rPr lang="es-ES_tradnl" dirty="0" smtClean="0"/>
              <a:t>Preguntas Cuarta parte Práctica 1</a:t>
            </a:r>
            <a:endParaRPr lang="es-ES_tradnl" dirty="0"/>
          </a:p>
        </p:txBody>
      </p:sp>
      <p:sp>
        <p:nvSpPr>
          <p:cNvPr id="3" name="Marcador de contenido 2"/>
          <p:cNvSpPr>
            <a:spLocks noGrp="1"/>
          </p:cNvSpPr>
          <p:nvPr>
            <p:ph idx="1"/>
          </p:nvPr>
        </p:nvSpPr>
        <p:spPr>
          <a:xfrm>
            <a:off x="555171" y="1382486"/>
            <a:ext cx="11212285" cy="5388428"/>
          </a:xfrm>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None/>
              <a:tabLst/>
              <a:defRPr/>
            </a:pPr>
            <a:r>
              <a:rPr lang="es-ES_tradnl" dirty="0" smtClean="0"/>
              <a:t>Para el diseño del DDS añadiría las siguientes consideraciones:</a:t>
            </a:r>
          </a:p>
          <a:p>
            <a:pPr marL="0" marR="0" lvl="0" indent="0" defTabSz="914400" eaLnBrk="1" fontAlgn="auto" latinLnBrk="0" hangingPunct="1">
              <a:lnSpc>
                <a:spcPct val="100000"/>
              </a:lnSpc>
              <a:spcBef>
                <a:spcPts val="0"/>
              </a:spcBef>
              <a:spcAft>
                <a:spcPts val="0"/>
              </a:spcAft>
              <a:buClrTx/>
              <a:buSzTx/>
              <a:buNone/>
              <a:tabLst/>
              <a:defRPr/>
            </a:pPr>
            <a:endParaRPr lang="es-ES_tradnl" dirty="0" smtClean="0"/>
          </a:p>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las tablas de dimensiones serían SCD2 “</a:t>
            </a:r>
            <a:r>
              <a:rPr lang="es-ES_tradnl" dirty="0" err="1" smtClean="0"/>
              <a:t>Slow</a:t>
            </a:r>
            <a:r>
              <a:rPr lang="es-ES_tradnl" dirty="0" smtClean="0"/>
              <a:t> </a:t>
            </a:r>
            <a:r>
              <a:rPr lang="es-ES_tradnl" dirty="0" err="1" smtClean="0"/>
              <a:t>change</a:t>
            </a:r>
            <a:r>
              <a:rPr lang="es-ES_tradnl" dirty="0" smtClean="0"/>
              <a:t> dimensión </a:t>
            </a:r>
            <a:r>
              <a:rPr lang="es-ES_tradnl" dirty="0" err="1" smtClean="0"/>
              <a:t>type</a:t>
            </a:r>
            <a:r>
              <a:rPr lang="es-ES_tradnl" dirty="0" smtClean="0"/>
              <a:t> 2”, con ello registramos todos y cada uno de los cambios que se han producido en dichas dimensiones, además de guardar la “validez” entre fechas de la información en cada registro. </a:t>
            </a:r>
          </a:p>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Con esto podremos tener siempre los cambios en la información en su línea de tiempo y así poder ofrecer siempre la visión de qué “datos” había en cada momento. </a:t>
            </a:r>
          </a:p>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También nos permitirá a partir de aquí y las tablas de hechos crear nuestros cubos para poder acceder a la información mediante modelos OLAP,  así podremos acceder por varias “caras” del cubo </a:t>
            </a:r>
            <a:r>
              <a:rPr lang="es-ES_tradnl" dirty="0" err="1" smtClean="0"/>
              <a:t>ó</a:t>
            </a:r>
            <a:r>
              <a:rPr lang="es-ES_tradnl" dirty="0" smtClean="0"/>
              <a:t> dimensiones para poder cruzar la información, siendo muy importante la línea temporal.</a:t>
            </a:r>
          </a:p>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Muestro un ejemplo de cómo se haría, he seleccionado la dimensión de ODS_HC_CLIENTES para pasarla al DDS cómo una dimensión y cómo quedaría explicando los campos añadidos, así mismo lo hago con ODS_HC_FACTURAS para la tabla de hechos de facturas.</a:t>
            </a:r>
          </a:p>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Nunca dejamos a </a:t>
            </a:r>
            <a:r>
              <a:rPr lang="es-ES_tradnl" dirty="0" err="1" smtClean="0"/>
              <a:t>null</a:t>
            </a:r>
            <a:r>
              <a:rPr lang="es-ES_tradnl" dirty="0" smtClean="0"/>
              <a:t> </a:t>
            </a:r>
            <a:r>
              <a:rPr lang="es-ES_tradnl" dirty="0" err="1" smtClean="0"/>
              <a:t>ó</a:t>
            </a:r>
            <a:r>
              <a:rPr lang="es-ES_tradnl" dirty="0" smtClean="0"/>
              <a:t> sin valor ningún campo de las dimensiones </a:t>
            </a:r>
            <a:r>
              <a:rPr lang="es-ES_tradnl" dirty="0" err="1" smtClean="0"/>
              <a:t>ó</a:t>
            </a:r>
            <a:r>
              <a:rPr lang="es-ES_tradnl" dirty="0" smtClean="0"/>
              <a:t> tablas de hechos.</a:t>
            </a:r>
            <a:endParaRPr lang="es-ES_tradnl" dirty="0"/>
          </a:p>
        </p:txBody>
      </p:sp>
    </p:spTree>
    <p:extLst>
      <p:ext uri="{BB962C8B-B14F-4D97-AF65-F5344CB8AC3E}">
        <p14:creationId xmlns:p14="http://schemas.microsoft.com/office/powerpoint/2010/main" val="1310299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119744"/>
            <a:ext cx="9404723" cy="1045028"/>
          </a:xfrm>
        </p:spPr>
        <p:txBody>
          <a:bodyPr/>
          <a:lstStyle/>
          <a:p>
            <a:r>
              <a:rPr lang="es-ES_tradnl" dirty="0"/>
              <a:t>Preguntas Cuarta parte Práctica </a:t>
            </a:r>
            <a:r>
              <a:rPr lang="es-ES_tradnl" dirty="0" smtClean="0"/>
              <a:t>2</a:t>
            </a:r>
            <a:endParaRPr lang="es-ES_tradnl" dirty="0"/>
          </a:p>
        </p:txBody>
      </p:sp>
      <p:pic>
        <p:nvPicPr>
          <p:cNvPr id="6" name="Marcador de contenido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8601" y="1371601"/>
            <a:ext cx="5007428" cy="4484914"/>
          </a:xfrm>
        </p:spPr>
      </p:pic>
      <p:sp>
        <p:nvSpPr>
          <p:cNvPr id="5" name="Marcador de contenido 4"/>
          <p:cNvSpPr>
            <a:spLocks noGrp="1"/>
          </p:cNvSpPr>
          <p:nvPr>
            <p:ph sz="half" idx="2"/>
          </p:nvPr>
        </p:nvSpPr>
        <p:spPr>
          <a:xfrm>
            <a:off x="5366657" y="1284514"/>
            <a:ext cx="6607629" cy="4971823"/>
          </a:xfrm>
        </p:spPr>
        <p:txBody>
          <a:bodyPr/>
          <a:lstStyle/>
          <a:p>
            <a:pPr marR="0" lvl="0" defTabSz="914400" eaLnBrk="1" fontAlgn="auto" latinLnBrk="0" hangingPunct="1">
              <a:lnSpc>
                <a:spcPct val="100000"/>
              </a:lnSpc>
              <a:spcBef>
                <a:spcPts val="0"/>
              </a:spcBef>
              <a:spcAft>
                <a:spcPts val="0"/>
              </a:spcAft>
              <a:buClrTx/>
              <a:buSzTx/>
              <a:buFont typeface="Arial" charset="0"/>
              <a:buChar char="•"/>
              <a:tabLst/>
              <a:defRPr/>
            </a:pPr>
            <a:r>
              <a:rPr lang="es-ES_tradnl" dirty="0" err="1"/>
              <a:t>k</a:t>
            </a:r>
            <a:r>
              <a:rPr lang="es-ES_tradnl" dirty="0" err="1" smtClean="0"/>
              <a:t>ey_cliente</a:t>
            </a:r>
            <a:r>
              <a:rPr lang="es-ES_tradnl" dirty="0" smtClean="0"/>
              <a:t>: una </a:t>
            </a:r>
            <a:r>
              <a:rPr lang="es-ES_tradnl" dirty="0" err="1" smtClean="0"/>
              <a:t>primary</a:t>
            </a:r>
            <a:r>
              <a:rPr lang="es-ES_tradnl" dirty="0" smtClean="0"/>
              <a:t> </a:t>
            </a:r>
            <a:r>
              <a:rPr lang="es-ES_tradnl" dirty="0" err="1" smtClean="0"/>
              <a:t>key</a:t>
            </a:r>
            <a:r>
              <a:rPr lang="es-ES_tradnl" dirty="0" smtClean="0"/>
              <a:t> autogenerada que no tenga nada que ver con el </a:t>
            </a:r>
            <a:r>
              <a:rPr lang="es-ES_tradnl" dirty="0" err="1" smtClean="0"/>
              <a:t>id_cliente</a:t>
            </a:r>
            <a:r>
              <a:rPr lang="es-ES_tradnl" dirty="0" smtClean="0"/>
              <a:t> del operacional ya que este puede variar </a:t>
            </a:r>
            <a:r>
              <a:rPr lang="es-ES_tradnl" dirty="0" err="1" smtClean="0"/>
              <a:t>ó</a:t>
            </a:r>
            <a:r>
              <a:rPr lang="es-ES_tradnl" dirty="0" smtClean="0"/>
              <a:t> cambiarse, así no perdemos rastro e identificamos.</a:t>
            </a:r>
          </a:p>
          <a:p>
            <a:pPr marR="0" lvl="0" defTabSz="914400" eaLnBrk="1" fontAlgn="auto" latinLnBrk="0" hangingPunct="1">
              <a:lnSpc>
                <a:spcPct val="100000"/>
              </a:lnSpc>
              <a:spcBef>
                <a:spcPts val="0"/>
              </a:spcBef>
              <a:spcAft>
                <a:spcPts val="0"/>
              </a:spcAft>
              <a:buClrTx/>
              <a:buSzTx/>
              <a:buFont typeface="Arial" charset="0"/>
              <a:buChar char="•"/>
              <a:tabLst/>
              <a:defRPr/>
            </a:pPr>
            <a:r>
              <a:rPr lang="es-ES_tradnl" dirty="0" err="1"/>
              <a:t>i</a:t>
            </a:r>
            <a:r>
              <a:rPr lang="es-ES_tradnl" dirty="0" err="1" smtClean="0"/>
              <a:t>d_cliente</a:t>
            </a:r>
            <a:r>
              <a:rPr lang="es-ES_tradnl" dirty="0" smtClean="0"/>
              <a:t>: el del operacional</a:t>
            </a:r>
          </a:p>
          <a:p>
            <a:pPr marR="0" lvl="0" defTabSz="914400" eaLnBrk="1" fontAlgn="auto" latinLnBrk="0" hangingPunct="1">
              <a:lnSpc>
                <a:spcPct val="100000"/>
              </a:lnSpc>
              <a:spcBef>
                <a:spcPts val="0"/>
              </a:spcBef>
              <a:spcAft>
                <a:spcPts val="0"/>
              </a:spcAft>
              <a:buClrTx/>
              <a:buSzTx/>
              <a:buFont typeface="Arial" charset="0"/>
              <a:buChar char="•"/>
              <a:tabLst/>
              <a:defRPr/>
            </a:pPr>
            <a:r>
              <a:rPr lang="es-ES_tradnl" dirty="0" err="1" smtClean="0"/>
              <a:t>fecha_desde</a:t>
            </a:r>
            <a:r>
              <a:rPr lang="es-ES_tradnl" dirty="0" smtClean="0"/>
              <a:t>: comienzo de la validez de la información</a:t>
            </a:r>
          </a:p>
          <a:p>
            <a:pPr marR="0" lvl="0" defTabSz="914400" eaLnBrk="1" fontAlgn="auto" latinLnBrk="0" hangingPunct="1">
              <a:lnSpc>
                <a:spcPct val="100000"/>
              </a:lnSpc>
              <a:spcBef>
                <a:spcPts val="0"/>
              </a:spcBef>
              <a:spcAft>
                <a:spcPts val="0"/>
              </a:spcAft>
              <a:buClrTx/>
              <a:buSzTx/>
              <a:buFont typeface="Arial" charset="0"/>
              <a:buChar char="•"/>
              <a:tabLst/>
              <a:defRPr/>
            </a:pPr>
            <a:r>
              <a:rPr lang="es-ES_tradnl" dirty="0"/>
              <a:t>f</a:t>
            </a:r>
            <a:r>
              <a:rPr lang="es-ES_tradnl" dirty="0" smtClean="0"/>
              <a:t>echa hasta: fin de la validez de la información</a:t>
            </a:r>
          </a:p>
          <a:p>
            <a:pPr marR="0" lvl="0" defTabSz="914400" eaLnBrk="1" fontAlgn="auto" latinLnBrk="0" hangingPunct="1">
              <a:lnSpc>
                <a:spcPct val="100000"/>
              </a:lnSpc>
              <a:spcBef>
                <a:spcPts val="0"/>
              </a:spcBef>
              <a:spcAft>
                <a:spcPts val="0"/>
              </a:spcAft>
              <a:buClrTx/>
              <a:buSzTx/>
              <a:buFont typeface="Arial" charset="0"/>
              <a:buChar char="•"/>
              <a:tabLst/>
              <a:defRPr/>
            </a:pPr>
            <a:r>
              <a:rPr lang="es-ES_tradnl" dirty="0" err="1"/>
              <a:t>v</a:t>
            </a:r>
            <a:r>
              <a:rPr lang="es-ES_tradnl" dirty="0" err="1" smtClean="0"/>
              <a:t>ersion</a:t>
            </a:r>
            <a:r>
              <a:rPr lang="es-ES_tradnl" dirty="0" smtClean="0"/>
              <a:t>: dentro del mismo período de validez, distintas versiones del registro con sus cambios</a:t>
            </a:r>
          </a:p>
          <a:p>
            <a:pPr marR="0" lvl="0" defTabSz="914400" eaLnBrk="1" fontAlgn="auto" latinLnBrk="0" hangingPunct="1">
              <a:lnSpc>
                <a:spcPct val="100000"/>
              </a:lnSpc>
              <a:spcBef>
                <a:spcPts val="0"/>
              </a:spcBef>
              <a:spcAft>
                <a:spcPts val="0"/>
              </a:spcAft>
              <a:buClrTx/>
              <a:buSzTx/>
              <a:buFont typeface="Arial" charset="0"/>
              <a:buChar char="•"/>
              <a:tabLst/>
              <a:defRPr/>
            </a:pPr>
            <a:r>
              <a:rPr lang="es-ES_tradnl" dirty="0" err="1" smtClean="0"/>
              <a:t>data_change_dtw</a:t>
            </a:r>
            <a:r>
              <a:rPr lang="es-ES_tradnl" dirty="0" smtClean="0"/>
              <a:t>: fecha de inserción </a:t>
            </a:r>
            <a:r>
              <a:rPr lang="es-ES_tradnl" dirty="0" err="1" smtClean="0"/>
              <a:t>ó</a:t>
            </a:r>
            <a:r>
              <a:rPr lang="es-ES_tradnl" dirty="0" smtClean="0"/>
              <a:t> actualización en el </a:t>
            </a:r>
            <a:r>
              <a:rPr lang="es-ES_tradnl" dirty="0" err="1" smtClean="0"/>
              <a:t>datawarehouse</a:t>
            </a:r>
            <a:endParaRPr lang="es-ES_tradnl" dirty="0" smtClean="0"/>
          </a:p>
          <a:p>
            <a:pPr marR="0" lvl="0" defTabSz="914400" eaLnBrk="1" fontAlgn="auto" latinLnBrk="0" hangingPunct="1">
              <a:lnSpc>
                <a:spcPct val="100000"/>
              </a:lnSpc>
              <a:spcBef>
                <a:spcPts val="0"/>
              </a:spcBef>
              <a:spcAft>
                <a:spcPts val="0"/>
              </a:spcAft>
              <a:buClrTx/>
              <a:buSzTx/>
              <a:buFont typeface="Arial" charset="0"/>
              <a:buChar char="•"/>
              <a:tabLst/>
              <a:defRPr/>
            </a:pPr>
            <a:r>
              <a:rPr lang="es-ES_tradnl" dirty="0" err="1" smtClean="0"/>
              <a:t>data_change_host</a:t>
            </a:r>
            <a:r>
              <a:rPr lang="es-ES_tradnl" dirty="0" smtClean="0"/>
              <a:t>: fecha de inserción </a:t>
            </a:r>
            <a:r>
              <a:rPr lang="es-ES_tradnl" dirty="0" err="1" smtClean="0"/>
              <a:t>ó</a:t>
            </a:r>
            <a:r>
              <a:rPr lang="es-ES_tradnl" dirty="0" smtClean="0"/>
              <a:t> actualización en el host u operacional.</a:t>
            </a:r>
          </a:p>
          <a:p>
            <a:pPr marR="0" lvl="0" defTabSz="914400" eaLnBrk="1" fontAlgn="auto" latinLnBrk="0" hangingPunct="1">
              <a:lnSpc>
                <a:spcPct val="100000"/>
              </a:lnSpc>
              <a:spcBef>
                <a:spcPts val="0"/>
              </a:spcBef>
              <a:spcAft>
                <a:spcPts val="0"/>
              </a:spcAft>
              <a:buClrTx/>
              <a:buSzTx/>
              <a:buFont typeface="Arial" charset="0"/>
              <a:buChar char="•"/>
              <a:tabLst/>
              <a:defRPr/>
            </a:pPr>
            <a:r>
              <a:rPr lang="es-ES_tradnl" dirty="0" err="1"/>
              <a:t>i</a:t>
            </a:r>
            <a:r>
              <a:rPr lang="es-ES_tradnl" dirty="0" err="1" smtClean="0"/>
              <a:t>d_transacción</a:t>
            </a:r>
            <a:r>
              <a:rPr lang="es-ES_tradnl" dirty="0" smtClean="0"/>
              <a:t>: cada carga en el </a:t>
            </a:r>
            <a:r>
              <a:rPr lang="es-ES_tradnl" dirty="0" err="1" smtClean="0"/>
              <a:t>datawarehuse</a:t>
            </a:r>
            <a:r>
              <a:rPr lang="es-ES_tradnl" dirty="0" smtClean="0"/>
              <a:t> deber llevar un </a:t>
            </a:r>
            <a:r>
              <a:rPr lang="es-ES_tradnl" dirty="0" err="1" smtClean="0"/>
              <a:t>id_trasacción</a:t>
            </a:r>
            <a:r>
              <a:rPr lang="es-ES_tradnl" dirty="0" smtClean="0"/>
              <a:t> asociado para poder identificar los registros de cada carga. </a:t>
            </a:r>
            <a:endParaRPr lang="es-ES_tradnl" dirty="0"/>
          </a:p>
        </p:txBody>
      </p:sp>
    </p:spTree>
    <p:extLst>
      <p:ext uri="{BB962C8B-B14F-4D97-AF65-F5344CB8AC3E}">
        <p14:creationId xmlns:p14="http://schemas.microsoft.com/office/powerpoint/2010/main" val="329736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97972"/>
            <a:ext cx="9404723" cy="1077686"/>
          </a:xfrm>
        </p:spPr>
        <p:txBody>
          <a:bodyPr/>
          <a:lstStyle/>
          <a:p>
            <a:r>
              <a:rPr lang="es-ES_tradnl" dirty="0" smtClean="0"/>
              <a:t>Preguntas Cuarta parte Práctica 3</a:t>
            </a:r>
            <a:endParaRPr lang="es-ES_tradnl"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368" y="1357425"/>
            <a:ext cx="5994175" cy="2550545"/>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68" y="4245429"/>
            <a:ext cx="5994175" cy="2405741"/>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357426"/>
            <a:ext cx="5856514" cy="2888004"/>
          </a:xfrm>
          <a:prstGeom prst="rect">
            <a:avLst/>
          </a:prstGeom>
        </p:spPr>
      </p:pic>
      <p:sp>
        <p:nvSpPr>
          <p:cNvPr id="7" name="CuadroTexto 6"/>
          <p:cNvSpPr txBox="1"/>
          <p:nvPr/>
        </p:nvSpPr>
        <p:spPr>
          <a:xfrm>
            <a:off x="6248400" y="4419600"/>
            <a:ext cx="5856514" cy="1477328"/>
          </a:xfrm>
          <a:prstGeom prst="rect">
            <a:avLst/>
          </a:prstGeom>
          <a:noFill/>
        </p:spPr>
        <p:txBody>
          <a:bodyPr wrap="square" rtlCol="0">
            <a:spAutoFit/>
          </a:bodyPr>
          <a:lstStyle/>
          <a:p>
            <a:pPr marL="285750" indent="-285750">
              <a:buFont typeface="Arial" charset="0"/>
              <a:buChar char="•"/>
            </a:pPr>
            <a:r>
              <a:rPr lang="es-ES_tradnl" dirty="0" smtClean="0"/>
              <a:t>En la tabla de hechos de </a:t>
            </a:r>
            <a:r>
              <a:rPr lang="es-ES_tradnl" dirty="0" err="1" smtClean="0"/>
              <a:t>h_factura</a:t>
            </a:r>
            <a:r>
              <a:rPr lang="es-ES_tradnl" dirty="0" smtClean="0"/>
              <a:t> se referencia con </a:t>
            </a:r>
            <a:r>
              <a:rPr lang="es-ES_tradnl" dirty="0" err="1" smtClean="0"/>
              <a:t>foreign</a:t>
            </a:r>
            <a:r>
              <a:rPr lang="es-ES_tradnl" dirty="0" smtClean="0"/>
              <a:t> </a:t>
            </a:r>
            <a:r>
              <a:rPr lang="es-ES_tradnl" dirty="0" err="1" smtClean="0"/>
              <a:t>key</a:t>
            </a:r>
            <a:r>
              <a:rPr lang="es-ES_tradnl" dirty="0" smtClean="0"/>
              <a:t> a las </a:t>
            </a:r>
            <a:r>
              <a:rPr lang="es-ES_tradnl" dirty="0" err="1" smtClean="0"/>
              <a:t>keys</a:t>
            </a:r>
            <a:r>
              <a:rPr lang="es-ES_tradnl" dirty="0" smtClean="0"/>
              <a:t> de las dimensiones que son invariables, así nos protegemos sobre los posibles cambios o borrados de los id de las tablas del operacional.</a:t>
            </a:r>
            <a:endParaRPr lang="es-ES_tradnl" dirty="0"/>
          </a:p>
        </p:txBody>
      </p:sp>
    </p:spTree>
    <p:extLst>
      <p:ext uri="{BB962C8B-B14F-4D97-AF65-F5344CB8AC3E}">
        <p14:creationId xmlns:p14="http://schemas.microsoft.com/office/powerpoint/2010/main" val="1256988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76200"/>
            <a:ext cx="9404723" cy="1088571"/>
          </a:xfrm>
        </p:spPr>
        <p:txBody>
          <a:bodyPr/>
          <a:lstStyle/>
          <a:p>
            <a:r>
              <a:rPr lang="es-ES_tradnl" dirty="0" smtClean="0"/>
              <a:t>Quinta parte Práctica 1</a:t>
            </a:r>
            <a:endParaRPr lang="es-ES_tradnl" dirty="0"/>
          </a:p>
        </p:txBody>
      </p:sp>
      <p:sp>
        <p:nvSpPr>
          <p:cNvPr id="3" name="Marcador de contenido 2"/>
          <p:cNvSpPr>
            <a:spLocks noGrp="1"/>
          </p:cNvSpPr>
          <p:nvPr>
            <p:ph idx="1"/>
          </p:nvPr>
        </p:nvSpPr>
        <p:spPr>
          <a:xfrm>
            <a:off x="1103312" y="1328058"/>
            <a:ext cx="8946541" cy="5127171"/>
          </a:xfrm>
        </p:spPr>
        <p:txBody>
          <a:bodyPr/>
          <a:lstStyle/>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Si por volumen de información hay que hacer cargas parciales siempre hay que idear un método de recuperación ante posibles fallos, puede ser tener un id de transacción por cada carga total realizada, así si algo ha ido mal siempre podremos ir hacia atrás siguiendo ese id para borrar/modificar lo conveniente sin que la integridad de los datos se vea perjudicada. </a:t>
            </a:r>
          </a:p>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Aún siendo cargas parciales es mejor borrar y cargar que no actualizar, es más rápido cargar sin índices y recrearlos una vez terminada la carga, además quedarán mejor balanceados.</a:t>
            </a:r>
          </a:p>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Ningún campo debe contener valores </a:t>
            </a:r>
            <a:r>
              <a:rPr lang="es-ES_tradnl" dirty="0" err="1" smtClean="0"/>
              <a:t>null</a:t>
            </a:r>
            <a:r>
              <a:rPr lang="es-ES_tradnl" dirty="0" smtClean="0"/>
              <a:t> </a:t>
            </a:r>
            <a:r>
              <a:rPr lang="es-ES_tradnl" dirty="0" err="1" smtClean="0"/>
              <a:t>ó</a:t>
            </a:r>
            <a:r>
              <a:rPr lang="es-ES_tradnl" dirty="0" smtClean="0"/>
              <a:t> sin valor, siempre tienen que tener algo por defecto.</a:t>
            </a:r>
          </a:p>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Las PK es mejor que sean </a:t>
            </a:r>
            <a:r>
              <a:rPr lang="es-ES_tradnl" dirty="0" err="1" smtClean="0"/>
              <a:t>integer</a:t>
            </a:r>
            <a:r>
              <a:rPr lang="es-ES_tradnl" dirty="0" smtClean="0"/>
              <a:t> </a:t>
            </a:r>
            <a:r>
              <a:rPr lang="es-ES_tradnl" dirty="0" err="1" smtClean="0"/>
              <a:t>ó</a:t>
            </a:r>
            <a:r>
              <a:rPr lang="es-ES_tradnl" dirty="0" smtClean="0"/>
              <a:t> </a:t>
            </a:r>
            <a:r>
              <a:rPr lang="es-ES_tradnl" dirty="0" err="1" smtClean="0"/>
              <a:t>biginteger</a:t>
            </a:r>
            <a:r>
              <a:rPr lang="es-ES_tradnl" dirty="0" smtClean="0"/>
              <a:t>, es más rápido para la base de datos actuar con estos para los </a:t>
            </a:r>
            <a:r>
              <a:rPr lang="es-ES_tradnl" dirty="0" err="1" smtClean="0"/>
              <a:t>indíces</a:t>
            </a:r>
            <a:r>
              <a:rPr lang="es-ES_tradnl" dirty="0" smtClean="0"/>
              <a:t> y </a:t>
            </a:r>
            <a:r>
              <a:rPr lang="es-ES_tradnl" dirty="0" err="1" smtClean="0"/>
              <a:t>join</a:t>
            </a:r>
            <a:endParaRPr lang="es-ES_tradnl" dirty="0" smtClean="0"/>
          </a:p>
        </p:txBody>
      </p:sp>
    </p:spTree>
    <p:extLst>
      <p:ext uri="{BB962C8B-B14F-4D97-AF65-F5344CB8AC3E}">
        <p14:creationId xmlns:p14="http://schemas.microsoft.com/office/powerpoint/2010/main" val="1256961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119743"/>
            <a:ext cx="9404723" cy="1034143"/>
          </a:xfrm>
        </p:spPr>
        <p:txBody>
          <a:bodyPr/>
          <a:lstStyle/>
          <a:p>
            <a:r>
              <a:rPr lang="es-ES_tradnl" dirty="0" smtClean="0"/>
              <a:t>Quinta </a:t>
            </a:r>
            <a:r>
              <a:rPr lang="es-ES_tradnl" smtClean="0"/>
              <a:t>parte Práctica 2</a:t>
            </a:r>
            <a:endParaRPr lang="es-ES_tradnl"/>
          </a:p>
        </p:txBody>
      </p:sp>
      <p:sp>
        <p:nvSpPr>
          <p:cNvPr id="3" name="Marcador de contenido 2"/>
          <p:cNvSpPr>
            <a:spLocks noGrp="1"/>
          </p:cNvSpPr>
          <p:nvPr>
            <p:ph idx="1"/>
          </p:nvPr>
        </p:nvSpPr>
        <p:spPr>
          <a:xfrm>
            <a:off x="1103312" y="1360714"/>
            <a:ext cx="8947522" cy="4887685"/>
          </a:xfrm>
        </p:spPr>
        <p:txBody>
          <a:bodyPr/>
          <a:lstStyle/>
          <a:p>
            <a:pPr defTabSz="914400">
              <a:spcBef>
                <a:spcPts val="0"/>
              </a:spcBef>
              <a:buClrTx/>
              <a:buSzTx/>
              <a:buFont typeface="Wingdings" charset="2"/>
              <a:buChar char="ü"/>
              <a:defRPr/>
            </a:pPr>
            <a:r>
              <a:rPr lang="es-ES_tradnl" dirty="0"/>
              <a:t>Si utilizamos SCD 2 hacia arriba para nuestras tablas de dimensiones y hechos podremos tener línea de tiempo para la validez de la información, además de poder construir cubos para luego el análisis con herramientas OLAP</a:t>
            </a:r>
            <a:r>
              <a:rPr lang="es-ES_tradnl" dirty="0" smtClean="0"/>
              <a:t>.</a:t>
            </a:r>
          </a:p>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En un </a:t>
            </a:r>
            <a:r>
              <a:rPr lang="es-ES_tradnl" dirty="0" err="1" smtClean="0"/>
              <a:t>Datawarehouse</a:t>
            </a:r>
            <a:r>
              <a:rPr lang="es-ES_tradnl" dirty="0" smtClean="0"/>
              <a:t> no se borran datos, dependiendo del volumen se pueden emplear técnicas para pasar a históricos ciertos datos para agilizar las consultas, pero no se borran ya que es “la historia” de los datos de la organización.</a:t>
            </a:r>
          </a:p>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En relación a la volumetría de datos, se puede emplear técnicas de particionado de tablas que agilizarán las consultas.</a:t>
            </a:r>
          </a:p>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También se pueden emplear distintos tipos de índices tipo hash que dependiendo de los valores de la columna</a:t>
            </a:r>
            <a:endParaRPr lang="es-ES_tradnl" dirty="0"/>
          </a:p>
        </p:txBody>
      </p:sp>
    </p:spTree>
    <p:extLst>
      <p:ext uri="{BB962C8B-B14F-4D97-AF65-F5344CB8AC3E}">
        <p14:creationId xmlns:p14="http://schemas.microsoft.com/office/powerpoint/2010/main" val="1996221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87086"/>
            <a:ext cx="9404723" cy="1077685"/>
          </a:xfrm>
        </p:spPr>
        <p:txBody>
          <a:bodyPr/>
          <a:lstStyle/>
          <a:p>
            <a:r>
              <a:rPr lang="es-ES_tradnl" dirty="0" smtClean="0"/>
              <a:t>Sexta </a:t>
            </a:r>
            <a:r>
              <a:rPr lang="es-ES_tradnl" smtClean="0"/>
              <a:t>parte Práctica 1</a:t>
            </a:r>
            <a:endParaRPr lang="es-ES_tradnl"/>
          </a:p>
        </p:txBody>
      </p:sp>
      <p:sp>
        <p:nvSpPr>
          <p:cNvPr id="3" name="Marcador de contenido 2"/>
          <p:cNvSpPr>
            <a:spLocks noGrp="1"/>
          </p:cNvSpPr>
          <p:nvPr>
            <p:ph idx="1"/>
          </p:nvPr>
        </p:nvSpPr>
        <p:spPr>
          <a:xfrm>
            <a:off x="1103312" y="2052918"/>
            <a:ext cx="8946541" cy="897111"/>
          </a:xfrm>
        </p:spPr>
        <p:txBody>
          <a:bodyPr/>
          <a:lstStyle/>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Antes:</a:t>
            </a:r>
          </a:p>
          <a:p>
            <a:pPr lvl="1" defTabSz="914400">
              <a:spcBef>
                <a:spcPts val="0"/>
              </a:spcBef>
              <a:buClrTx/>
              <a:buSzTx/>
              <a:buFont typeface="Arial" charset="0"/>
              <a:buChar char="•"/>
            </a:pPr>
            <a:r>
              <a:rPr lang="es-ES_tradnl" dirty="0" smtClean="0"/>
              <a:t>Dejad que las </a:t>
            </a:r>
            <a:r>
              <a:rPr lang="es-ES_tradnl" dirty="0" err="1" smtClean="0"/>
              <a:t>queries</a:t>
            </a:r>
            <a:r>
              <a:rPr lang="es-ES_tradnl" dirty="0" smtClean="0"/>
              <a:t> se acerquen a mí</a:t>
            </a:r>
          </a:p>
        </p:txBody>
      </p:sp>
      <p:sp>
        <p:nvSpPr>
          <p:cNvPr id="4" name="CuadroTexto 3"/>
          <p:cNvSpPr txBox="1"/>
          <p:nvPr/>
        </p:nvSpPr>
        <p:spPr>
          <a:xfrm>
            <a:off x="1103312" y="3472543"/>
            <a:ext cx="9499374" cy="646331"/>
          </a:xfrm>
          <a:prstGeom prst="rect">
            <a:avLst/>
          </a:prstGeom>
          <a:noFill/>
        </p:spPr>
        <p:txBody>
          <a:bodyPr wrap="square" rtlCol="0">
            <a:spAutoFit/>
          </a:bodyPr>
          <a:lstStyle/>
          <a:p>
            <a:pPr marL="285750" indent="-285750">
              <a:buFont typeface="Wingdings" charset="2"/>
              <a:buChar char="ü"/>
            </a:pPr>
            <a:r>
              <a:rPr lang="es-ES_tradnl" dirty="0" smtClean="0"/>
              <a:t>Después:</a:t>
            </a:r>
          </a:p>
          <a:p>
            <a:pPr marL="742950" lvl="1" indent="-285750">
              <a:buFont typeface="Arial" charset="0"/>
              <a:buChar char="•"/>
            </a:pPr>
            <a:r>
              <a:rPr lang="es-ES_tradnl" dirty="0" smtClean="0"/>
              <a:t>Todo lo que quiso saber del SQL y no se atrevió a preguntar</a:t>
            </a:r>
            <a:endParaRPr lang="es-ES_tradnl" dirty="0"/>
          </a:p>
        </p:txBody>
      </p:sp>
    </p:spTree>
    <p:extLst>
      <p:ext uri="{BB962C8B-B14F-4D97-AF65-F5344CB8AC3E}">
        <p14:creationId xmlns:p14="http://schemas.microsoft.com/office/powerpoint/2010/main" val="1713273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148857"/>
            <a:ext cx="9404723" cy="999460"/>
          </a:xfrm>
        </p:spPr>
        <p:txBody>
          <a:bodyPr/>
          <a:lstStyle/>
          <a:p>
            <a:r>
              <a:rPr lang="es-ES_tradnl" sz="4000" dirty="0" smtClean="0"/>
              <a:t>Análisis datos STG_PRODUCTOS_CRM</a:t>
            </a:r>
            <a:endParaRPr lang="es-ES_tradnl" sz="4000" dirty="0"/>
          </a:p>
        </p:txBody>
      </p:sp>
      <p:sp>
        <p:nvSpPr>
          <p:cNvPr id="3" name="CuadroTexto 2"/>
          <p:cNvSpPr txBox="1">
            <a:spLocks/>
          </p:cNvSpPr>
          <p:nvPr/>
        </p:nvSpPr>
        <p:spPr>
          <a:xfrm>
            <a:off x="720000" y="1440000"/>
            <a:ext cx="10760149" cy="4801314"/>
          </a:xfrm>
          <a:prstGeom prst="rect">
            <a:avLst/>
          </a:prstGeom>
          <a:noFill/>
        </p:spPr>
        <p:txBody>
          <a:bodyPr wrap="square" numCol="1" rtlCol="0">
            <a:spAutoFit/>
          </a:bodyPr>
          <a:lstStyle/>
          <a:p>
            <a:pPr marL="285750" indent="-285750">
              <a:buFont typeface="Wingdings" charset="2"/>
              <a:buChar char="ü"/>
            </a:pPr>
            <a:r>
              <a:rPr lang="es-ES_tradnl" dirty="0" smtClean="0"/>
              <a:t>El valor del campo PRODUCT_COUNTRY siempre es </a:t>
            </a:r>
            <a:r>
              <a:rPr lang="es-ES_tradnl" dirty="0" err="1" smtClean="0"/>
              <a:t>United</a:t>
            </a:r>
            <a:r>
              <a:rPr lang="es-ES_tradnl" dirty="0" smtClean="0"/>
              <a:t> </a:t>
            </a:r>
            <a:r>
              <a:rPr lang="es-ES_tradnl" dirty="0" err="1" smtClean="0"/>
              <a:t>States</a:t>
            </a:r>
            <a:r>
              <a:rPr lang="es-ES_tradnl" dirty="0" smtClean="0"/>
              <a:t>, asumimos que es un error ya que en nuestra dimensión de países tenemos US, actualizamos el campo directamente.</a:t>
            </a:r>
          </a:p>
          <a:p>
            <a:pPr marL="285750" indent="-285750">
              <a:buFont typeface="Wingdings" charset="2"/>
              <a:buChar char="ü"/>
            </a:pPr>
            <a:r>
              <a:rPr lang="es-ES_tradnl" dirty="0" smtClean="0"/>
              <a:t>Generamos una dimensión para productos como hay muchos registros en los cuáles la descripción del producto es la misma y en cambio su identificador es distinto, para unificarlos creamos un id para productos único en nuestra dimensión con campo AUTO_INCREMENT, no hay ningún id de producto y nombre de producto a </a:t>
            </a:r>
            <a:r>
              <a:rPr lang="es-ES_tradnl" dirty="0" err="1" smtClean="0"/>
              <a:t>null</a:t>
            </a:r>
            <a:r>
              <a:rPr lang="es-ES_tradnl" dirty="0" smtClean="0"/>
              <a:t>.</a:t>
            </a:r>
          </a:p>
          <a:p>
            <a:pPr marL="285750" indent="-285750">
              <a:buFont typeface="Wingdings" charset="2"/>
              <a:buChar char="ü"/>
            </a:pPr>
            <a:r>
              <a:rPr lang="es-ES_tradnl" dirty="0" smtClean="0"/>
              <a:t>El campo CHANNEL contiene el nombre del canal, debe ser sacado a una dimensión por su singularidad y repeticiones.</a:t>
            </a:r>
          </a:p>
          <a:p>
            <a:pPr marL="285750" indent="-285750">
              <a:buFont typeface="Wingdings" charset="2"/>
              <a:buChar char="ü"/>
            </a:pPr>
            <a:r>
              <a:rPr lang="es-ES_tradnl" dirty="0" smtClean="0"/>
              <a:t>Nos encontramos con ciudades y estados que no tenemos registrados en nuestra dimensión de ODS_DM_CIUDADES_ESTADOS, procedemos a insertarlos en nuestra dimensión teniendo en cuenta que tenemos ciudades sin estados y estados sin ciudades y no encontramos su país correspondiente.</a:t>
            </a:r>
          </a:p>
          <a:p>
            <a:pPr marL="285750" indent="-285750">
              <a:buFont typeface="Wingdings" charset="2"/>
              <a:buChar char="ü"/>
            </a:pPr>
            <a:r>
              <a:rPr lang="es-ES_tradnl" dirty="0" smtClean="0"/>
              <a:t>Encontramos que tenemos tres clientes: 16689, 14826, 10000 que no están en nuestra dimensión de clientes, procedemos a insertarlos en ella </a:t>
            </a:r>
            <a:r>
              <a:rPr lang="es-ES_tradnl" dirty="0" err="1" smtClean="0"/>
              <a:t>dejándo</a:t>
            </a:r>
            <a:r>
              <a:rPr lang="es-ES_tradnl" dirty="0" smtClean="0"/>
              <a:t> los campos que no conocemos cómo ‘DESCONOCIDO’ </a:t>
            </a:r>
            <a:r>
              <a:rPr lang="es-ES_tradnl" dirty="0" err="1" smtClean="0"/>
              <a:t>ó</a:t>
            </a:r>
            <a:r>
              <a:rPr lang="es-ES_tradnl" dirty="0" smtClean="0"/>
              <a:t> lo que corresponda en función del campo. Se comprueba que no hay ningún registro con el campo </a:t>
            </a:r>
            <a:r>
              <a:rPr lang="es-ES_tradnl" dirty="0" err="1" smtClean="0"/>
              <a:t>customer_id</a:t>
            </a:r>
            <a:r>
              <a:rPr lang="es-ES_tradnl" dirty="0" smtClean="0"/>
              <a:t> a </a:t>
            </a:r>
            <a:r>
              <a:rPr lang="es-ES_tradnl" dirty="0" err="1" smtClean="0"/>
              <a:t>null</a:t>
            </a:r>
            <a:r>
              <a:rPr lang="es-ES_tradnl" dirty="0" smtClean="0"/>
              <a:t>.</a:t>
            </a:r>
          </a:p>
          <a:p>
            <a:pPr marL="285750" indent="-285750">
              <a:buFont typeface="Wingdings" charset="2"/>
              <a:buChar char="ü"/>
            </a:pPr>
            <a:r>
              <a:rPr lang="es-ES_tradnl" dirty="0" smtClean="0"/>
              <a:t>Los campos, CHANNEL, AGENT Y ACCESS_POINT sí tienen varios registros a </a:t>
            </a:r>
            <a:r>
              <a:rPr lang="es-ES_tradnl" dirty="0" err="1" smtClean="0"/>
              <a:t>null</a:t>
            </a:r>
            <a:r>
              <a:rPr lang="es-ES_tradnl" dirty="0" smtClean="0"/>
              <a:t>.</a:t>
            </a:r>
          </a:p>
        </p:txBody>
      </p:sp>
    </p:spTree>
    <p:extLst>
      <p:ext uri="{BB962C8B-B14F-4D97-AF65-F5344CB8AC3E}">
        <p14:creationId xmlns:p14="http://schemas.microsoft.com/office/powerpoint/2010/main" val="9621698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85060"/>
            <a:ext cx="9404723" cy="1073889"/>
          </a:xfrm>
        </p:spPr>
        <p:txBody>
          <a:bodyPr/>
          <a:lstStyle/>
          <a:p>
            <a:r>
              <a:rPr lang="es-ES_tradnl" smtClean="0"/>
              <a:t>Estudio STG_FACTURAS_FCT</a:t>
            </a:r>
            <a:endParaRPr lang="es-ES_tradnl"/>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312" y="1679944"/>
            <a:ext cx="9412287" cy="4561368"/>
          </a:xfrm>
        </p:spPr>
      </p:pic>
    </p:spTree>
    <p:extLst>
      <p:ext uri="{BB962C8B-B14F-4D97-AF65-F5344CB8AC3E}">
        <p14:creationId xmlns:p14="http://schemas.microsoft.com/office/powerpoint/2010/main" val="7326737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87086"/>
            <a:ext cx="9404723" cy="1055914"/>
          </a:xfrm>
        </p:spPr>
        <p:txBody>
          <a:bodyPr/>
          <a:lstStyle/>
          <a:p>
            <a:r>
              <a:rPr lang="es-ES_tradnl" smtClean="0"/>
              <a:t>Análisis datos STG_FACTURAS_FCT</a:t>
            </a:r>
            <a:endParaRPr lang="es-ES_tradnl"/>
          </a:p>
        </p:txBody>
      </p:sp>
      <p:sp>
        <p:nvSpPr>
          <p:cNvPr id="3" name="Marcador de contenido 2"/>
          <p:cNvSpPr>
            <a:spLocks noGrp="1"/>
          </p:cNvSpPr>
          <p:nvPr>
            <p:ph idx="1"/>
          </p:nvPr>
        </p:nvSpPr>
        <p:spPr>
          <a:xfrm>
            <a:off x="185058" y="1338944"/>
            <a:ext cx="11745686" cy="5366656"/>
          </a:xfrm>
        </p:spPr>
        <p:txBody>
          <a:bodyPr/>
          <a:lstStyle/>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Creamos dimensión para las formas de pago del campo BILL_METHOD, generando PK con un campo AUTO_INCREMENT, no hay ningún registro con </a:t>
            </a:r>
            <a:r>
              <a:rPr lang="es-ES_tradnl" dirty="0" err="1" smtClean="0"/>
              <a:t>null</a:t>
            </a:r>
            <a:r>
              <a:rPr lang="es-ES_tradnl" dirty="0" smtClean="0"/>
              <a:t> en este campo.</a:t>
            </a:r>
          </a:p>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Creamos dimensión para los ciclos de facturación del campo BILL_CYCLE, generando PK con un campo AUTO_INCREMENT, no hay ningún registro con </a:t>
            </a:r>
            <a:r>
              <a:rPr lang="es-ES_tradnl" dirty="0" err="1" smtClean="0"/>
              <a:t>null</a:t>
            </a:r>
            <a:r>
              <a:rPr lang="es-ES_tradnl" dirty="0" smtClean="0"/>
              <a:t> en este campo.</a:t>
            </a:r>
          </a:p>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Para el campo </a:t>
            </a:r>
            <a:r>
              <a:rPr lang="es-ES_tradnl" dirty="0" err="1" smtClean="0"/>
              <a:t>customer_id</a:t>
            </a:r>
            <a:r>
              <a:rPr lang="es-ES_tradnl" dirty="0" smtClean="0"/>
              <a:t> tenemos 20.000 clientes distintos de los cuáles en la dimensión de clientes ODS_HC_CLIENTES tenemos 17560, los demás procedemos a insertarlos en la dimensión con los campos por defecto ‘DESCONOCIDO’ y el que corresponda por cada campo</a:t>
            </a:r>
          </a:p>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No encontramos registros con campos a </a:t>
            </a:r>
            <a:r>
              <a:rPr lang="es-ES_tradnl" dirty="0" err="1" smtClean="0"/>
              <a:t>null</a:t>
            </a:r>
            <a:r>
              <a:rPr lang="es-ES_tradnl" dirty="0" smtClean="0"/>
              <a:t>.</a:t>
            </a:r>
          </a:p>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Creamos tabla de hechos para las facturas con PK el número de la factura.</a:t>
            </a:r>
            <a:endParaRPr lang="es-ES_tradnl" dirty="0"/>
          </a:p>
        </p:txBody>
      </p:sp>
    </p:spTree>
    <p:extLst>
      <p:ext uri="{BB962C8B-B14F-4D97-AF65-F5344CB8AC3E}">
        <p14:creationId xmlns:p14="http://schemas.microsoft.com/office/powerpoint/2010/main" val="4743116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97971"/>
            <a:ext cx="9404723" cy="1034143"/>
          </a:xfrm>
        </p:spPr>
        <p:txBody>
          <a:bodyPr/>
          <a:lstStyle/>
          <a:p>
            <a:r>
              <a:rPr lang="es-ES_tradnl" smtClean="0"/>
              <a:t>Estudio STG_CONTACTOS_IVR</a:t>
            </a:r>
            <a:endParaRPr lang="es-ES_tradnl"/>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371" y="1426029"/>
            <a:ext cx="11615058" cy="5159828"/>
          </a:xfrm>
        </p:spPr>
      </p:pic>
    </p:spTree>
    <p:extLst>
      <p:ext uri="{BB962C8B-B14F-4D97-AF65-F5344CB8AC3E}">
        <p14:creationId xmlns:p14="http://schemas.microsoft.com/office/powerpoint/2010/main" val="16005316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76200"/>
            <a:ext cx="9404723" cy="1077686"/>
          </a:xfrm>
        </p:spPr>
        <p:txBody>
          <a:bodyPr/>
          <a:lstStyle/>
          <a:p>
            <a:r>
              <a:rPr lang="es-ES_tradnl" smtClean="0"/>
              <a:t>Análisis datos STG_CONTACTOS_IVR</a:t>
            </a:r>
            <a:endParaRPr lang="es-ES_tradnl"/>
          </a:p>
        </p:txBody>
      </p:sp>
      <p:sp>
        <p:nvSpPr>
          <p:cNvPr id="3" name="Marcador de contenido 2"/>
          <p:cNvSpPr>
            <a:spLocks noGrp="1"/>
          </p:cNvSpPr>
          <p:nvPr>
            <p:ph idx="1"/>
          </p:nvPr>
        </p:nvSpPr>
        <p:spPr>
          <a:xfrm>
            <a:off x="141514" y="1371600"/>
            <a:ext cx="11887200" cy="5388429"/>
          </a:xfrm>
        </p:spPr>
        <p:txBody>
          <a:bodyPr/>
          <a:lstStyle/>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Creamos dimensión para los agentes desde el campo AGENT, generamos una PK con campo AUTO_INCREMENT, hay registros que este campo lo tienen a </a:t>
            </a:r>
            <a:r>
              <a:rPr lang="es-ES_tradnl" dirty="0" err="1" smtClean="0"/>
              <a:t>null</a:t>
            </a:r>
            <a:r>
              <a:rPr lang="es-ES_tradnl" dirty="0" smtClean="0"/>
              <a:t>.</a:t>
            </a:r>
          </a:p>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Creamos dimensión para los departamentos desde el campo SERVICE, generamos una PK con campo AUTO_INCREMENT, hay registros que en este campo lo tienen a </a:t>
            </a:r>
            <a:r>
              <a:rPr lang="es-ES_tradnl" dirty="0" err="1" smtClean="0"/>
              <a:t>null</a:t>
            </a:r>
            <a:r>
              <a:rPr lang="es-ES_tradnl" dirty="0" smtClean="0"/>
              <a:t>.</a:t>
            </a:r>
          </a:p>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Comprobamos que los números de </a:t>
            </a:r>
            <a:r>
              <a:rPr lang="es-ES_tradnl" dirty="0" err="1" smtClean="0"/>
              <a:t>telefóno</a:t>
            </a:r>
            <a:r>
              <a:rPr lang="es-ES_tradnl" dirty="0" smtClean="0"/>
              <a:t> de esta tabla no coincide con los de la dimensión de clientes ODS_HC_CLIENTES, procedemos a relacionar esta tabla en el proceso de carga, con la dimensión de clientes mediante el cliente por defecto 999999999 que se insertó manualmente para poder manejar estos casos.</a:t>
            </a:r>
          </a:p>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Generamos la tabla de hechos ODS_HC_LLAMADAS con una PK </a:t>
            </a:r>
            <a:r>
              <a:rPr lang="es-ES_tradnl" dirty="0" err="1" smtClean="0"/>
              <a:t>mendiante</a:t>
            </a:r>
            <a:r>
              <a:rPr lang="es-ES_tradnl" dirty="0" smtClean="0"/>
              <a:t> un campo AUTO_INCREMENT.</a:t>
            </a:r>
          </a:p>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En la carga el campo FLG_TRANSFER convierto los valores true </a:t>
            </a:r>
            <a:r>
              <a:rPr lang="es-ES_tradnl" dirty="0" err="1" smtClean="0"/>
              <a:t>ó</a:t>
            </a:r>
            <a:r>
              <a:rPr lang="es-ES_tradnl" dirty="0" smtClean="0"/>
              <a:t> false que contienen a 0 y 1 para la tabla de hechos.</a:t>
            </a:r>
          </a:p>
          <a:p>
            <a:pPr marR="0" lvl="0" defTabSz="914400" eaLnBrk="1" fontAlgn="auto" latinLnBrk="0" hangingPunct="1">
              <a:lnSpc>
                <a:spcPct val="100000"/>
              </a:lnSpc>
              <a:spcBef>
                <a:spcPts val="0"/>
              </a:spcBef>
              <a:spcAft>
                <a:spcPts val="0"/>
              </a:spcAft>
              <a:buClrTx/>
              <a:buSzTx/>
              <a:buFont typeface="Wingdings" charset="2"/>
              <a:buChar char="ü"/>
              <a:tabLst/>
              <a:defRPr/>
            </a:pPr>
            <a:r>
              <a:rPr lang="es-ES_tradnl" dirty="0" smtClean="0"/>
              <a:t>Los campos END_DATETIME Y PHONE_NUMBER tienen registros en los que están a </a:t>
            </a:r>
            <a:r>
              <a:rPr lang="es-ES_tradnl" dirty="0" err="1" smtClean="0"/>
              <a:t>null</a:t>
            </a:r>
            <a:r>
              <a:rPr lang="es-ES_tradnl" dirty="0" smtClean="0"/>
              <a:t>.</a:t>
            </a:r>
            <a:endParaRPr lang="es-ES_tradnl" dirty="0"/>
          </a:p>
        </p:txBody>
      </p:sp>
    </p:spTree>
    <p:extLst>
      <p:ext uri="{BB962C8B-B14F-4D97-AF65-F5344CB8AC3E}">
        <p14:creationId xmlns:p14="http://schemas.microsoft.com/office/powerpoint/2010/main" val="12520767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195944"/>
            <a:ext cx="9404723" cy="979714"/>
          </a:xfrm>
        </p:spPr>
        <p:txBody>
          <a:bodyPr/>
          <a:lstStyle/>
          <a:p>
            <a:r>
              <a:rPr lang="es-ES_tradnl" dirty="0" smtClean="0"/>
              <a:t>Modelo, carga y FK de Servicios 1</a:t>
            </a:r>
            <a:endParaRPr lang="es-ES_tradnl"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8686" y="1175658"/>
            <a:ext cx="8958943" cy="5529942"/>
          </a:xfrm>
        </p:spPr>
      </p:pic>
    </p:spTree>
    <p:extLst>
      <p:ext uri="{BB962C8B-B14F-4D97-AF65-F5344CB8AC3E}">
        <p14:creationId xmlns:p14="http://schemas.microsoft.com/office/powerpoint/2010/main" val="519061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76200"/>
            <a:ext cx="9404723" cy="1088571"/>
          </a:xfrm>
        </p:spPr>
        <p:txBody>
          <a:bodyPr/>
          <a:lstStyle/>
          <a:p>
            <a:r>
              <a:rPr lang="es-ES_tradnl"/>
              <a:t>Modelo, carga y FK de Servicios </a:t>
            </a:r>
            <a:r>
              <a:rPr lang="es-ES_tradnl" smtClean="0"/>
              <a:t>2</a:t>
            </a:r>
            <a:endParaRPr lang="es-ES_tradnl"/>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64771"/>
            <a:ext cx="11005457" cy="5595258"/>
          </a:xfrm>
        </p:spPr>
      </p:pic>
    </p:spTree>
    <p:extLst>
      <p:ext uri="{BB962C8B-B14F-4D97-AF65-F5344CB8AC3E}">
        <p14:creationId xmlns:p14="http://schemas.microsoft.com/office/powerpoint/2010/main" val="13776512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ó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693</TotalTime>
  <Words>1779</Words>
  <Application>Microsoft Macintosh PowerPoint</Application>
  <PresentationFormat>Panorámica</PresentationFormat>
  <Paragraphs>111</Paragraphs>
  <Slides>29</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29</vt:i4>
      </vt:variant>
    </vt:vector>
  </HeadingPairs>
  <TitlesOfParts>
    <vt:vector size="34" baseType="lpstr">
      <vt:lpstr>Century Gothic</vt:lpstr>
      <vt:lpstr>Wingdings</vt:lpstr>
      <vt:lpstr>Wingdings 3</vt:lpstr>
      <vt:lpstr>Arial</vt:lpstr>
      <vt:lpstr>Ión</vt:lpstr>
      <vt:lpstr>Práctica Data 101</vt:lpstr>
      <vt:lpstr>Estudio STG_PRODUCTOS_CRM</vt:lpstr>
      <vt:lpstr>Análisis datos STG_PRODUCTOS_CRM</vt:lpstr>
      <vt:lpstr>Estudio STG_FACTURAS_FCT</vt:lpstr>
      <vt:lpstr>Análisis datos STG_FACTURAS_FCT</vt:lpstr>
      <vt:lpstr>Estudio STG_CONTACTOS_IVR</vt:lpstr>
      <vt:lpstr>Análisis datos STG_CONTACTOS_IVR</vt:lpstr>
      <vt:lpstr>Modelo, carga y FK de Servicios 1</vt:lpstr>
      <vt:lpstr>Modelo, carga y FK de Servicios 2</vt:lpstr>
      <vt:lpstr>Modelo, carga y FK de Servicios 3</vt:lpstr>
      <vt:lpstr>Modelo, carga y FK de Servicios 4</vt:lpstr>
      <vt:lpstr>Modelo, carga y FK de Servicios 5</vt:lpstr>
      <vt:lpstr>Modelo, carga y FK de Servicios 6</vt:lpstr>
      <vt:lpstr>Modelo, carga y FK de Facturas 1</vt:lpstr>
      <vt:lpstr>Modelo, carga y FK de Facturas 2</vt:lpstr>
      <vt:lpstr>Modelo, carga y FK de Facturas 3</vt:lpstr>
      <vt:lpstr>Modelo, carga y FK de Llamadas 1</vt:lpstr>
      <vt:lpstr>Modelo, carga y FK de Llamadas 2</vt:lpstr>
      <vt:lpstr>Diagrama ODS</vt:lpstr>
      <vt:lpstr>Preguntas Segunda parte Práctica</vt:lpstr>
      <vt:lpstr>Pregunta Segunda parte Práctica 2</vt:lpstr>
      <vt:lpstr>Tercera parte Práctica 1</vt:lpstr>
      <vt:lpstr>Tercera parte Práctica 2</vt:lpstr>
      <vt:lpstr>Preguntas Cuarta parte Práctica 1</vt:lpstr>
      <vt:lpstr>Preguntas Cuarta parte Práctica 2</vt:lpstr>
      <vt:lpstr>Preguntas Cuarta parte Práctica 3</vt:lpstr>
      <vt:lpstr>Quinta parte Práctica 1</vt:lpstr>
      <vt:lpstr>Quinta parte Práctica 2</vt:lpstr>
      <vt:lpstr>Sexta parte Práctica 1</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Práctica Data 101</dc:title>
  <dc:creator>Jose Alberto Sanchez Nieto</dc:creator>
  <cp:lastModifiedBy>Jose Alberto Sanchez Nieto</cp:lastModifiedBy>
  <cp:revision>44</cp:revision>
  <dcterms:created xsi:type="dcterms:W3CDTF">2017-12-30T19:13:52Z</dcterms:created>
  <dcterms:modified xsi:type="dcterms:W3CDTF">2018-01-03T11:04:19Z</dcterms:modified>
</cp:coreProperties>
</file>